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8" r:id="rId3"/>
    <p:sldId id="269" r:id="rId4"/>
    <p:sldId id="282" r:id="rId5"/>
    <p:sldId id="257" r:id="rId6"/>
    <p:sldId id="272" r:id="rId7"/>
    <p:sldId id="270" r:id="rId8"/>
    <p:sldId id="271" r:id="rId9"/>
    <p:sldId id="260" r:id="rId10"/>
    <p:sldId id="273" r:id="rId11"/>
    <p:sldId id="274" r:id="rId12"/>
    <p:sldId id="262" r:id="rId13"/>
    <p:sldId id="284" r:id="rId14"/>
    <p:sldId id="275" r:id="rId15"/>
    <p:sldId id="259" r:id="rId16"/>
    <p:sldId id="263" r:id="rId17"/>
    <p:sldId id="276" r:id="rId18"/>
    <p:sldId id="281" r:id="rId19"/>
    <p:sldId id="280" r:id="rId20"/>
    <p:sldId id="264" r:id="rId21"/>
    <p:sldId id="261" r:id="rId22"/>
    <p:sldId id="285"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543" autoAdjust="0"/>
    <p:restoredTop sz="94660"/>
  </p:normalViewPr>
  <p:slideViewPr>
    <p:cSldViewPr snapToGrid="0" snapToObjects="1">
      <p:cViewPr varScale="1">
        <p:scale>
          <a:sx n="97" d="100"/>
          <a:sy n="97" d="100"/>
        </p:scale>
        <p:origin x="-114"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8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B96150-02F8-9D4D-8592-2FD933E3B125}" type="datetimeFigureOut">
              <a:rPr lang="en-US" smtClean="0"/>
              <a:t>5/13/2013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D09D75-5E62-DB47-9C5F-C037E9F1BC13}" type="slidenum">
              <a:rPr lang="en-US" smtClean="0"/>
              <a:t>‹#›</a:t>
            </a:fld>
            <a:endParaRPr lang="en-US"/>
          </a:p>
        </p:txBody>
      </p:sp>
    </p:spTree>
    <p:extLst>
      <p:ext uri="{BB962C8B-B14F-4D97-AF65-F5344CB8AC3E}">
        <p14:creationId xmlns:p14="http://schemas.microsoft.com/office/powerpoint/2010/main" val="257850218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Resource</a:t>
            </a:r>
            <a:r>
              <a:rPr lang="en-US" dirty="0" smtClean="0"/>
              <a:t>:  total gas underground = gas in place</a:t>
            </a:r>
          </a:p>
          <a:p>
            <a:r>
              <a:rPr lang="en-US" b="1" dirty="0" smtClean="0"/>
              <a:t>Technically (TRR) &gt; economically recoverable resources</a:t>
            </a:r>
            <a:r>
              <a:rPr lang="en-US" dirty="0" smtClean="0"/>
              <a:t>: amount of gas that </a:t>
            </a:r>
            <a:r>
              <a:rPr lang="en-US" i="1" dirty="0" smtClean="0"/>
              <a:t>could</a:t>
            </a:r>
            <a:r>
              <a:rPr lang="en-US" dirty="0" smtClean="0"/>
              <a:t> be extracted, taking into account technical or economic factors</a:t>
            </a:r>
          </a:p>
          <a:p>
            <a:r>
              <a:rPr lang="en-US" b="1" dirty="0" smtClean="0"/>
              <a:t>Reserves (possible, probable and proven)</a:t>
            </a:r>
            <a:r>
              <a:rPr lang="en-US" dirty="0" smtClean="0"/>
              <a:t>: the amount of gas that can be extracted, taking into account the cost, practicalities and social and economic factors, </a:t>
            </a:r>
            <a:r>
              <a:rPr lang="en-US" i="1" dirty="0" smtClean="0"/>
              <a:t>will change over time</a:t>
            </a:r>
            <a:r>
              <a:rPr lang="en-US" dirty="0" smtClean="0"/>
              <a:t>.</a:t>
            </a:r>
          </a:p>
          <a:p>
            <a:endParaRPr lang="en-US" dirty="0"/>
          </a:p>
        </p:txBody>
      </p:sp>
      <p:sp>
        <p:nvSpPr>
          <p:cNvPr id="4" name="Slide Number Placeholder 3"/>
          <p:cNvSpPr>
            <a:spLocks noGrp="1"/>
          </p:cNvSpPr>
          <p:nvPr>
            <p:ph type="sldNum" sz="quarter" idx="10"/>
          </p:nvPr>
        </p:nvSpPr>
        <p:spPr/>
        <p:txBody>
          <a:bodyPr/>
          <a:lstStyle/>
          <a:p>
            <a:fld id="{1DD09D75-5E62-DB47-9C5F-C037E9F1BC13}" type="slidenum">
              <a:rPr lang="en-US" smtClean="0"/>
              <a:t>5</a:t>
            </a:fld>
            <a:endParaRPr lang="en-US"/>
          </a:p>
        </p:txBody>
      </p:sp>
    </p:spTree>
    <p:extLst>
      <p:ext uri="{BB962C8B-B14F-4D97-AF65-F5344CB8AC3E}">
        <p14:creationId xmlns:p14="http://schemas.microsoft.com/office/powerpoint/2010/main" val="161961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Traditional critical reservoir characteristics thickness, matrix permeability, porosity and oil/gas saturation also important</a:t>
            </a:r>
          </a:p>
          <a:p>
            <a:r>
              <a:rPr lang="en-US" dirty="0" smtClean="0"/>
              <a:t>faulting in the Woodford, </a:t>
            </a:r>
          </a:p>
          <a:p>
            <a:r>
              <a:rPr lang="en-US" dirty="0" smtClean="0"/>
              <a:t>karst collapse chimneys in the Barnett, </a:t>
            </a:r>
          </a:p>
          <a:p>
            <a:r>
              <a:rPr lang="en-US" dirty="0" smtClean="0"/>
              <a:t>natural fracturing in the Marcellus</a:t>
            </a:r>
          </a:p>
          <a:p>
            <a:endParaRPr lang="en-US" dirty="0"/>
          </a:p>
        </p:txBody>
      </p:sp>
      <p:sp>
        <p:nvSpPr>
          <p:cNvPr id="4" name="Slide Number Placeholder 3"/>
          <p:cNvSpPr>
            <a:spLocks noGrp="1"/>
          </p:cNvSpPr>
          <p:nvPr>
            <p:ph type="sldNum" sz="quarter" idx="10"/>
          </p:nvPr>
        </p:nvSpPr>
        <p:spPr/>
        <p:txBody>
          <a:bodyPr/>
          <a:lstStyle/>
          <a:p>
            <a:fld id="{1DD09D75-5E62-DB47-9C5F-C037E9F1BC13}" type="slidenum">
              <a:rPr lang="en-US" smtClean="0"/>
              <a:t>17</a:t>
            </a:fld>
            <a:endParaRPr lang="en-US"/>
          </a:p>
        </p:txBody>
      </p:sp>
    </p:spTree>
    <p:extLst>
      <p:ext uri="{BB962C8B-B14F-4D97-AF65-F5344CB8AC3E}">
        <p14:creationId xmlns:p14="http://schemas.microsoft.com/office/powerpoint/2010/main" val="2857221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0039FC7-C21C-8B48-B097-FB8DBC5D501A}" type="slidenum">
              <a:rPr lang="en-GB"/>
              <a:pPr/>
              <a:t>18</a:t>
            </a:fld>
            <a:endParaRPr lang="en-GB"/>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F6F7A98-C403-4040-9354-984748156B5D}"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82CB-777A-304A-A842-6418484744F9}" type="slidenum">
              <a:rPr lang="en-US" smtClean="0"/>
              <a:t>‹#›</a:t>
            </a:fld>
            <a:endParaRPr lang="en-US"/>
          </a:p>
        </p:txBody>
      </p:sp>
      <p:pic>
        <p:nvPicPr>
          <p:cNvPr id="7" name="Picture 14"/>
          <p:cNvPicPr>
            <a:picLocks noChangeAspect="1" noChangeArrowheads="1"/>
          </p:cNvPicPr>
          <p:nvPr userDrawn="1"/>
        </p:nvPicPr>
        <p:blipFill>
          <a:blip r:embed="rId2"/>
          <a:srcRect/>
          <a:stretch>
            <a:fillRect/>
          </a:stretch>
        </p:blipFill>
        <p:spPr bwMode="auto">
          <a:xfrm>
            <a:off x="-1588" y="0"/>
            <a:ext cx="9145588" cy="2120900"/>
          </a:xfrm>
          <a:prstGeom prst="rect">
            <a:avLst/>
          </a:prstGeom>
          <a:noFill/>
          <a:ln w="9525">
            <a:noFill/>
            <a:miter lim="800000"/>
            <a:headEnd/>
            <a:tailEnd/>
          </a:ln>
        </p:spPr>
      </p:pic>
    </p:spTree>
    <p:extLst>
      <p:ext uri="{BB962C8B-B14F-4D97-AF65-F5344CB8AC3E}">
        <p14:creationId xmlns:p14="http://schemas.microsoft.com/office/powerpoint/2010/main" val="1323930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6F7A98-C403-4040-9354-984748156B5D}"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20840268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6F7A98-C403-4040-9354-984748156B5D}"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529629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F6F7A98-C403-4040-9354-984748156B5D}"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34753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F6F7A98-C403-4040-9354-984748156B5D}" type="datetimeFigureOut">
              <a:rPr lang="en-US" smtClean="0"/>
              <a:t>5/13/2013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4114430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F6F7A98-C403-4040-9354-984748156B5D}"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296906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F6F7A98-C403-4040-9354-984748156B5D}" type="datetimeFigureOut">
              <a:rPr lang="en-US" smtClean="0"/>
              <a:t>5/13/2013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238653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F6F7A98-C403-4040-9354-984748156B5D}" type="datetimeFigureOut">
              <a:rPr lang="en-US" smtClean="0"/>
              <a:t>5/13/2013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1935675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F7A98-C403-4040-9354-984748156B5D}" type="datetimeFigureOut">
              <a:rPr lang="en-US" smtClean="0"/>
              <a:t>5/13/2013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3887510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6F7A98-C403-4040-9354-984748156B5D}"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354312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F6F7A98-C403-4040-9354-984748156B5D}" type="datetimeFigureOut">
              <a:rPr lang="en-US" smtClean="0"/>
              <a:t>5/13/2013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6682CB-777A-304A-A842-6418484744F9}" type="slidenum">
              <a:rPr lang="en-US" smtClean="0"/>
              <a:t>‹#›</a:t>
            </a:fld>
            <a:endParaRPr lang="en-US"/>
          </a:p>
        </p:txBody>
      </p:sp>
    </p:spTree>
    <p:extLst>
      <p:ext uri="{BB962C8B-B14F-4D97-AF65-F5344CB8AC3E}">
        <p14:creationId xmlns:p14="http://schemas.microsoft.com/office/powerpoint/2010/main" val="1723708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4520"/>
            <a:ext cx="8229600" cy="984805"/>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969610"/>
            <a:ext cx="8229600" cy="475186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F7A98-C403-4040-9354-984748156B5D}" type="datetimeFigureOut">
              <a:rPr lang="en-US" smtClean="0"/>
              <a:t>5/13/2013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682CB-777A-304A-A842-6418484744F9}" type="slidenum">
              <a:rPr lang="en-US" smtClean="0"/>
              <a:t>‹#›</a:t>
            </a:fld>
            <a:endParaRPr lang="en-US"/>
          </a:p>
        </p:txBody>
      </p:sp>
      <p:pic>
        <p:nvPicPr>
          <p:cNvPr id="7" name="Picture 13"/>
          <p:cNvPicPr>
            <a:picLocks noChangeAspect="1" noChangeArrowheads="1"/>
          </p:cNvPicPr>
          <p:nvPr userDrawn="1"/>
        </p:nvPicPr>
        <p:blipFill>
          <a:blip r:embed="rId13"/>
          <a:srcRect/>
          <a:stretch>
            <a:fillRect/>
          </a:stretch>
        </p:blipFill>
        <p:spPr bwMode="auto">
          <a:xfrm>
            <a:off x="0" y="0"/>
            <a:ext cx="9145588" cy="1111250"/>
          </a:xfrm>
          <a:prstGeom prst="rect">
            <a:avLst/>
          </a:prstGeom>
          <a:noFill/>
          <a:ln w="9525">
            <a:noFill/>
            <a:miter lim="800000"/>
            <a:headEnd/>
            <a:tailEnd/>
          </a:ln>
        </p:spPr>
      </p:pic>
    </p:spTree>
    <p:extLst>
      <p:ext uri="{BB962C8B-B14F-4D97-AF65-F5344CB8AC3E}">
        <p14:creationId xmlns:p14="http://schemas.microsoft.com/office/powerpoint/2010/main" val="32046258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c.europa.eu/dgs/jrc/downloads/jrc_report_2012_09_unconventional_gas.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000" y="338667"/>
            <a:ext cx="6561667" cy="1791759"/>
          </a:xfrm>
        </p:spPr>
        <p:txBody>
          <a:bodyPr>
            <a:normAutofit/>
          </a:bodyPr>
          <a:lstStyle/>
          <a:p>
            <a:r>
              <a:rPr lang="en-US" sz="3600" dirty="0">
                <a:solidFill>
                  <a:srgbClr val="FFFFFF"/>
                </a:solidFill>
              </a:rPr>
              <a:t>Shale gas resource estimates: methodology and uncertainties</a:t>
            </a:r>
          </a:p>
        </p:txBody>
      </p:sp>
      <p:sp>
        <p:nvSpPr>
          <p:cNvPr id="3" name="Subtitle 2"/>
          <p:cNvSpPr>
            <a:spLocks noGrp="1"/>
          </p:cNvSpPr>
          <p:nvPr>
            <p:ph type="subTitle" idx="1"/>
          </p:nvPr>
        </p:nvSpPr>
        <p:spPr>
          <a:xfrm>
            <a:off x="127000" y="5476135"/>
            <a:ext cx="6206067" cy="1168538"/>
          </a:xfrm>
        </p:spPr>
        <p:txBody>
          <a:bodyPr>
            <a:normAutofit fontScale="70000" lnSpcReduction="20000"/>
          </a:bodyPr>
          <a:lstStyle/>
          <a:p>
            <a:pPr lvl="0" defTabSz="449263" fontAlgn="base">
              <a:spcBef>
                <a:spcPts val="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b="1" kern="0" dirty="0" err="1">
                <a:solidFill>
                  <a:schemeClr val="tx2"/>
                </a:solidFill>
                <a:latin typeface="Calibri" charset="0"/>
                <a:ea typeface="ＭＳ Ｐゴシック" charset="-128"/>
                <a:cs typeface="ＭＳ Ｐゴシック" charset="-128"/>
              </a:rPr>
              <a:t>Prof.</a:t>
            </a:r>
            <a:r>
              <a:rPr lang="en-GB" b="1" kern="0" dirty="0">
                <a:solidFill>
                  <a:schemeClr val="tx2"/>
                </a:solidFill>
                <a:latin typeface="Calibri" charset="0"/>
                <a:ea typeface="ＭＳ Ｐゴシック" charset="-128"/>
                <a:cs typeface="ＭＳ Ｐゴシック" charset="-128"/>
              </a:rPr>
              <a:t> Zoe Shipton </a:t>
            </a:r>
          </a:p>
          <a:p>
            <a:pPr lvl="0" defTabSz="449263" fontAlgn="base">
              <a:spcBef>
                <a:spcPts val="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kern="0" dirty="0" smtClean="0">
                <a:solidFill>
                  <a:schemeClr val="tx2"/>
                </a:solidFill>
                <a:latin typeface="Calibri" charset="0"/>
                <a:ea typeface="ＭＳ Ｐゴシック" charset="-128"/>
                <a:cs typeface="ＭＳ Ｐゴシック" charset="-128"/>
              </a:rPr>
              <a:t>Department </a:t>
            </a:r>
            <a:r>
              <a:rPr lang="en-GB" kern="0" dirty="0">
                <a:solidFill>
                  <a:schemeClr val="tx2"/>
                </a:solidFill>
                <a:latin typeface="Calibri" charset="0"/>
                <a:ea typeface="ＭＳ Ｐゴシック" charset="-128"/>
                <a:cs typeface="ＭＳ Ｐゴシック" charset="-128"/>
              </a:rPr>
              <a:t>of Civil and Environmental Engineering</a:t>
            </a:r>
          </a:p>
          <a:p>
            <a:pPr lvl="0" defTabSz="449263" fontAlgn="base">
              <a:spcBef>
                <a:spcPts val="500"/>
              </a:spcBef>
              <a:spcAft>
                <a:spcPct val="0"/>
              </a:spcAft>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kern="0" dirty="0">
                <a:solidFill>
                  <a:schemeClr val="tx2"/>
                </a:solidFill>
                <a:latin typeface="Calibri" charset="0"/>
                <a:ea typeface="ＭＳ Ｐゴシック" charset="-128"/>
                <a:cs typeface="ＭＳ Ｐゴシック" charset="-128"/>
              </a:rPr>
              <a:t>University of Strathclyde</a:t>
            </a:r>
          </a:p>
          <a:p>
            <a:endParaRPr lang="en-US" dirty="0"/>
          </a:p>
        </p:txBody>
      </p:sp>
      <p:pic>
        <p:nvPicPr>
          <p:cNvPr id="4" name="Picture 4" descr="uni of the yea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0819" y="5476134"/>
            <a:ext cx="24431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stretch>
            <a:fillRect/>
          </a:stretch>
        </p:blipFill>
        <p:spPr>
          <a:xfrm>
            <a:off x="1436951" y="2130426"/>
            <a:ext cx="5251715" cy="2858796"/>
          </a:xfrm>
          <a:prstGeom prst="rect">
            <a:avLst/>
          </a:prstGeom>
        </p:spPr>
      </p:pic>
      <p:pic>
        <p:nvPicPr>
          <p:cNvPr id="6" name="Picture 5"/>
          <p:cNvPicPr>
            <a:picLocks noChangeAspect="1"/>
          </p:cNvPicPr>
          <p:nvPr/>
        </p:nvPicPr>
        <p:blipFill>
          <a:blip r:embed="rId4"/>
          <a:stretch>
            <a:fillRect/>
          </a:stretch>
        </p:blipFill>
        <p:spPr>
          <a:xfrm>
            <a:off x="4664869" y="4989222"/>
            <a:ext cx="3390900" cy="355600"/>
          </a:xfrm>
          <a:prstGeom prst="rect">
            <a:avLst/>
          </a:prstGeom>
        </p:spPr>
      </p:pic>
      <p:pic>
        <p:nvPicPr>
          <p:cNvPr id="8" name="Picture 7"/>
          <p:cNvPicPr>
            <a:picLocks noChangeAspect="1"/>
          </p:cNvPicPr>
          <p:nvPr/>
        </p:nvPicPr>
        <p:blipFill>
          <a:blip r:embed="rId5"/>
          <a:stretch>
            <a:fillRect/>
          </a:stretch>
        </p:blipFill>
        <p:spPr>
          <a:xfrm>
            <a:off x="4664869" y="4341522"/>
            <a:ext cx="3771900" cy="647700"/>
          </a:xfrm>
          <a:prstGeom prst="rect">
            <a:avLst/>
          </a:prstGeom>
        </p:spPr>
      </p:pic>
    </p:spTree>
    <p:extLst>
      <p:ext uri="{BB962C8B-B14F-4D97-AF65-F5344CB8AC3E}">
        <p14:creationId xmlns:p14="http://schemas.microsoft.com/office/powerpoint/2010/main" val="386352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520"/>
            <a:ext cx="7976829" cy="984805"/>
          </a:xfrm>
        </p:spPr>
        <p:txBody>
          <a:bodyPr/>
          <a:lstStyle/>
          <a:p>
            <a:r>
              <a:rPr lang="en-US" dirty="0" smtClean="0"/>
              <a:t>Very large variability…</a:t>
            </a:r>
            <a:endParaRPr lang="en-US" dirty="0"/>
          </a:p>
        </p:txBody>
      </p:sp>
      <p:sp>
        <p:nvSpPr>
          <p:cNvPr id="3" name="Content Placeholder 2"/>
          <p:cNvSpPr>
            <a:spLocks noGrp="1"/>
          </p:cNvSpPr>
          <p:nvPr>
            <p:ph idx="1"/>
          </p:nvPr>
        </p:nvSpPr>
        <p:spPr/>
        <p:txBody>
          <a:bodyPr/>
          <a:lstStyle/>
          <a:p>
            <a:r>
              <a:rPr lang="en-US" dirty="0" smtClean="0"/>
              <a:t>Even when production is mature!</a:t>
            </a:r>
            <a:endParaRPr lang="en-US" dirty="0"/>
          </a:p>
        </p:txBody>
      </p:sp>
      <p:pic>
        <p:nvPicPr>
          <p:cNvPr id="6" name="Picture 5"/>
          <p:cNvPicPr>
            <a:picLocks noChangeAspect="1"/>
          </p:cNvPicPr>
          <p:nvPr/>
        </p:nvPicPr>
        <p:blipFill>
          <a:blip r:embed="rId2"/>
          <a:stretch>
            <a:fillRect/>
          </a:stretch>
        </p:blipFill>
        <p:spPr>
          <a:xfrm>
            <a:off x="0" y="2893667"/>
            <a:ext cx="9144000" cy="4027031"/>
          </a:xfrm>
          <a:prstGeom prst="rect">
            <a:avLst/>
          </a:prstGeom>
        </p:spPr>
      </p:pic>
      <p:sp>
        <p:nvSpPr>
          <p:cNvPr id="7" name="TextBox 6"/>
          <p:cNvSpPr txBox="1"/>
          <p:nvPr/>
        </p:nvSpPr>
        <p:spPr>
          <a:xfrm>
            <a:off x="6650183" y="6535166"/>
            <a:ext cx="2368948" cy="369332"/>
          </a:xfrm>
          <a:prstGeom prst="rect">
            <a:avLst/>
          </a:prstGeom>
          <a:noFill/>
        </p:spPr>
        <p:txBody>
          <a:bodyPr wrap="square" rtlCol="0">
            <a:spAutoFit/>
          </a:bodyPr>
          <a:lstStyle/>
          <a:p>
            <a:r>
              <a:rPr lang="da-DK" dirty="0"/>
              <a:t>Pearson et al (2012) </a:t>
            </a:r>
            <a:endParaRPr lang="en-US" dirty="0"/>
          </a:p>
        </p:txBody>
      </p:sp>
    </p:spTree>
    <p:extLst>
      <p:ext uri="{BB962C8B-B14F-4D97-AF65-F5344CB8AC3E}">
        <p14:creationId xmlns:p14="http://schemas.microsoft.com/office/powerpoint/2010/main" val="2374948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681" y="461194"/>
            <a:ext cx="7314845" cy="984805"/>
          </a:xfrm>
        </p:spPr>
        <p:txBody>
          <a:bodyPr>
            <a:normAutofit fontScale="90000"/>
          </a:bodyPr>
          <a:lstStyle/>
          <a:p>
            <a:r>
              <a:rPr lang="en-US" dirty="0" smtClean="0"/>
              <a:t>TRR shale gas estimates in Europe</a:t>
            </a:r>
            <a:endParaRPr lang="en-US" dirty="0"/>
          </a:p>
        </p:txBody>
      </p:sp>
      <p:sp>
        <p:nvSpPr>
          <p:cNvPr id="3" name="Content Placeholder 2"/>
          <p:cNvSpPr>
            <a:spLocks noGrp="1"/>
          </p:cNvSpPr>
          <p:nvPr>
            <p:ph idx="1"/>
          </p:nvPr>
        </p:nvSpPr>
        <p:spPr>
          <a:xfrm>
            <a:off x="457200" y="5611522"/>
            <a:ext cx="8229600" cy="1246478"/>
          </a:xfrm>
        </p:spPr>
        <p:txBody>
          <a:bodyPr>
            <a:normAutofit fontScale="85000" lnSpcReduction="10000"/>
          </a:bodyPr>
          <a:lstStyle/>
          <a:p>
            <a:r>
              <a:rPr lang="en-US" dirty="0" smtClean="0"/>
              <a:t>original assessment Poland's TRR = 5.3 </a:t>
            </a:r>
            <a:r>
              <a:rPr lang="en-US" dirty="0" err="1" smtClean="0"/>
              <a:t>tcm</a:t>
            </a:r>
            <a:r>
              <a:rPr lang="en-US" dirty="0" smtClean="0"/>
              <a:t> (187.2 </a:t>
            </a:r>
            <a:r>
              <a:rPr lang="en-US" dirty="0" err="1" smtClean="0"/>
              <a:t>tcf</a:t>
            </a:r>
            <a:r>
              <a:rPr lang="en-US" dirty="0" smtClean="0"/>
              <a:t>) </a:t>
            </a:r>
          </a:p>
          <a:p>
            <a:r>
              <a:rPr lang="en-US" dirty="0" smtClean="0"/>
              <a:t>reduced to 0.35-0.77 </a:t>
            </a:r>
            <a:r>
              <a:rPr lang="en-US" dirty="0" err="1" smtClean="0"/>
              <a:t>tcm</a:t>
            </a:r>
            <a:r>
              <a:rPr lang="en-US" dirty="0" smtClean="0"/>
              <a:t> (12.36-27.19 </a:t>
            </a:r>
            <a:r>
              <a:rPr lang="en-US" dirty="0" err="1" smtClean="0"/>
              <a:t>tcf</a:t>
            </a:r>
            <a:r>
              <a:rPr lang="en-US" dirty="0"/>
              <a:t>)</a:t>
            </a:r>
            <a:endParaRPr lang="en-US" dirty="0" smtClean="0"/>
          </a:p>
        </p:txBody>
      </p:sp>
      <p:pic>
        <p:nvPicPr>
          <p:cNvPr id="5" name="Picture 4"/>
          <p:cNvPicPr>
            <a:picLocks noChangeAspect="1"/>
          </p:cNvPicPr>
          <p:nvPr/>
        </p:nvPicPr>
        <p:blipFill>
          <a:blip r:embed="rId2"/>
          <a:stretch>
            <a:fillRect/>
          </a:stretch>
        </p:blipFill>
        <p:spPr>
          <a:xfrm>
            <a:off x="0" y="1380543"/>
            <a:ext cx="9144000" cy="4230979"/>
          </a:xfrm>
          <a:prstGeom prst="rect">
            <a:avLst/>
          </a:prstGeom>
        </p:spPr>
      </p:pic>
      <p:sp>
        <p:nvSpPr>
          <p:cNvPr id="6" name="TextBox 5"/>
          <p:cNvSpPr txBox="1"/>
          <p:nvPr/>
        </p:nvSpPr>
        <p:spPr>
          <a:xfrm>
            <a:off x="6775052" y="4336056"/>
            <a:ext cx="2368948" cy="369332"/>
          </a:xfrm>
          <a:prstGeom prst="rect">
            <a:avLst/>
          </a:prstGeom>
          <a:noFill/>
        </p:spPr>
        <p:txBody>
          <a:bodyPr wrap="square" rtlCol="0">
            <a:spAutoFit/>
          </a:bodyPr>
          <a:lstStyle/>
          <a:p>
            <a:r>
              <a:rPr lang="da-DK" dirty="0"/>
              <a:t>Pearson et al (2012) </a:t>
            </a:r>
            <a:endParaRPr lang="en-US" dirty="0"/>
          </a:p>
        </p:txBody>
      </p:sp>
    </p:spTree>
    <p:extLst>
      <p:ext uri="{BB962C8B-B14F-4D97-AF65-F5344CB8AC3E}">
        <p14:creationId xmlns:p14="http://schemas.microsoft.com/office/powerpoint/2010/main" val="1702713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402184724"/>
              </p:ext>
            </p:extLst>
          </p:nvPr>
        </p:nvGraphicFramePr>
        <p:xfrm>
          <a:off x="457200" y="1142491"/>
          <a:ext cx="8229600" cy="2524317"/>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n-US" dirty="0" smtClean="0"/>
                        <a:t>Technically recoverable resource</a:t>
                      </a:r>
                      <a:endParaRPr lang="en-US" dirty="0"/>
                    </a:p>
                  </a:txBody>
                  <a:tcPr/>
                </a:tc>
                <a:tc>
                  <a:txBody>
                    <a:bodyPr/>
                    <a:lstStyle/>
                    <a:p>
                      <a:r>
                        <a:rPr lang="en-US" dirty="0" smtClean="0"/>
                        <a:t>Min (trillion</a:t>
                      </a:r>
                      <a:r>
                        <a:rPr lang="en-US" baseline="0" dirty="0" smtClean="0"/>
                        <a:t> cubic meters, </a:t>
                      </a:r>
                      <a:r>
                        <a:rPr lang="en-US" dirty="0" err="1" smtClean="0"/>
                        <a:t>tcm</a:t>
                      </a:r>
                      <a:r>
                        <a:rPr lang="en-US" dirty="0" smtClean="0"/>
                        <a:t>)</a:t>
                      </a:r>
                      <a:endParaRPr lang="en-US" dirty="0"/>
                    </a:p>
                  </a:txBody>
                  <a:tcPr/>
                </a:tc>
                <a:tc>
                  <a:txBody>
                    <a:bodyPr/>
                    <a:lstStyle/>
                    <a:p>
                      <a:r>
                        <a:rPr lang="en-US" dirty="0" smtClean="0"/>
                        <a:t>Min (trillion cubic feet, </a:t>
                      </a:r>
                      <a:r>
                        <a:rPr lang="en-US" dirty="0" err="1" smtClean="0"/>
                        <a:t>tcf</a:t>
                      </a:r>
                      <a:r>
                        <a:rPr lang="en-US" dirty="0" smtClean="0"/>
                        <a:t>)</a:t>
                      </a:r>
                      <a:endParaRPr lang="en-US" dirty="0"/>
                    </a:p>
                  </a:txBody>
                  <a:tcPr/>
                </a:tc>
                <a:tc>
                  <a:txBody>
                    <a:bodyPr/>
                    <a:lstStyle/>
                    <a:p>
                      <a:r>
                        <a:rPr lang="en-US" dirty="0" smtClean="0"/>
                        <a:t>Max (</a:t>
                      </a:r>
                      <a:r>
                        <a:rPr lang="en-US" dirty="0" err="1" smtClean="0"/>
                        <a:t>tcm</a:t>
                      </a:r>
                      <a:r>
                        <a:rPr lang="en-US" dirty="0" smtClean="0"/>
                        <a:t>)</a:t>
                      </a:r>
                      <a:endParaRPr lang="en-US" dirty="0"/>
                    </a:p>
                  </a:txBody>
                  <a:tcPr/>
                </a:tc>
                <a:tc>
                  <a:txBody>
                    <a:bodyPr/>
                    <a:lstStyle/>
                    <a:p>
                      <a:r>
                        <a:rPr lang="en-US" dirty="0" smtClean="0"/>
                        <a:t>Max (</a:t>
                      </a:r>
                      <a:r>
                        <a:rPr lang="en-US" dirty="0" err="1" smtClean="0"/>
                        <a:t>tcf</a:t>
                      </a:r>
                      <a:endParaRPr lang="en-US" dirty="0"/>
                    </a:p>
                  </a:txBody>
                  <a:tcPr/>
                </a:tc>
              </a:tr>
              <a:tr h="370840">
                <a:tc>
                  <a:txBody>
                    <a:bodyPr/>
                    <a:lstStyle/>
                    <a:p>
                      <a:r>
                        <a:rPr lang="en-US" dirty="0" smtClean="0"/>
                        <a:t>Global</a:t>
                      </a:r>
                      <a:endParaRPr lang="en-US" dirty="0"/>
                    </a:p>
                  </a:txBody>
                  <a:tcPr/>
                </a:tc>
                <a:tc>
                  <a:txBody>
                    <a:bodyPr/>
                    <a:lstStyle/>
                    <a:p>
                      <a:r>
                        <a:rPr lang="en-US" dirty="0" smtClean="0"/>
                        <a:t>118</a:t>
                      </a:r>
                      <a:endParaRPr lang="en-US" dirty="0"/>
                    </a:p>
                  </a:txBody>
                  <a:tcPr/>
                </a:tc>
                <a:tc>
                  <a:txBody>
                    <a:bodyPr/>
                    <a:lstStyle/>
                    <a:p>
                      <a:r>
                        <a:rPr lang="en-US" dirty="0" smtClean="0"/>
                        <a:t>6639.2</a:t>
                      </a:r>
                      <a:endParaRPr lang="en-US" dirty="0"/>
                    </a:p>
                  </a:txBody>
                  <a:tcPr/>
                </a:tc>
                <a:tc>
                  <a:txBody>
                    <a:bodyPr/>
                    <a:lstStyle/>
                    <a:p>
                      <a:r>
                        <a:rPr lang="en-US" dirty="0" smtClean="0"/>
                        <a:t>208</a:t>
                      </a:r>
                      <a:endParaRPr lang="en-US" dirty="0"/>
                    </a:p>
                  </a:txBody>
                  <a:tcPr/>
                </a:tc>
                <a:tc>
                  <a:txBody>
                    <a:bodyPr/>
                    <a:lstStyle/>
                    <a:p>
                      <a:r>
                        <a:rPr lang="en-US" dirty="0" smtClean="0"/>
                        <a:t>7345.5</a:t>
                      </a:r>
                      <a:endParaRPr lang="en-US" dirty="0"/>
                    </a:p>
                  </a:txBody>
                  <a:tcPr/>
                </a:tc>
              </a:tr>
              <a:tr h="497398">
                <a:tc>
                  <a:txBody>
                    <a:bodyPr/>
                    <a:lstStyle/>
                    <a:p>
                      <a:r>
                        <a:rPr lang="en-US" dirty="0" smtClean="0"/>
                        <a:t>European </a:t>
                      </a:r>
                      <a:endParaRPr lang="en-US" dirty="0"/>
                    </a:p>
                  </a:txBody>
                  <a:tcPr/>
                </a:tc>
                <a:tc>
                  <a:txBody>
                    <a:bodyPr/>
                    <a:lstStyle/>
                    <a:p>
                      <a:r>
                        <a:rPr lang="en-US" dirty="0" smtClean="0"/>
                        <a:t>2.3</a:t>
                      </a:r>
                      <a:endParaRPr lang="en-US" dirty="0"/>
                    </a:p>
                  </a:txBody>
                  <a:tcPr/>
                </a:tc>
                <a:tc>
                  <a:txBody>
                    <a:bodyPr/>
                    <a:lstStyle/>
                    <a:p>
                      <a:r>
                        <a:rPr lang="en-US" dirty="0" smtClean="0"/>
                        <a:t>81.2</a:t>
                      </a:r>
                      <a:endParaRPr lang="en-US" dirty="0"/>
                    </a:p>
                  </a:txBody>
                  <a:tcPr/>
                </a:tc>
                <a:tc>
                  <a:txBody>
                    <a:bodyPr/>
                    <a:lstStyle/>
                    <a:p>
                      <a:r>
                        <a:rPr lang="en-US" dirty="0" smtClean="0"/>
                        <a:t>19.8</a:t>
                      </a:r>
                      <a:endParaRPr lang="en-US" dirty="0"/>
                    </a:p>
                  </a:txBody>
                  <a:tcPr/>
                </a:tc>
                <a:tc>
                  <a:txBody>
                    <a:bodyPr/>
                    <a:lstStyle/>
                    <a:p>
                      <a:r>
                        <a:rPr lang="en-US" dirty="0" smtClean="0"/>
                        <a:t>699.2</a:t>
                      </a:r>
                      <a:endParaRPr lang="en-US" dirty="0"/>
                    </a:p>
                  </a:txBody>
                  <a:tcPr/>
                </a:tc>
              </a:tr>
              <a:tr h="370840">
                <a:tc>
                  <a:txBody>
                    <a:bodyPr/>
                    <a:lstStyle/>
                    <a:p>
                      <a:r>
                        <a:rPr lang="en-US" dirty="0" smtClean="0"/>
                        <a:t>UK</a:t>
                      </a:r>
                      <a:endParaRPr lang="en-US" dirty="0"/>
                    </a:p>
                  </a:txBody>
                  <a:tcPr/>
                </a:tc>
                <a:tc>
                  <a:txBody>
                    <a:bodyPr/>
                    <a:lstStyle/>
                    <a:p>
                      <a:r>
                        <a:rPr lang="en-US" dirty="0" smtClean="0"/>
                        <a:t>0.15</a:t>
                      </a:r>
                      <a:endParaRPr lang="en-US" dirty="0"/>
                    </a:p>
                  </a:txBody>
                  <a:tcPr/>
                </a:tc>
                <a:tc>
                  <a:txBody>
                    <a:bodyPr/>
                    <a:lstStyle/>
                    <a:p>
                      <a:r>
                        <a:rPr lang="en-US" dirty="0" smtClean="0"/>
                        <a:t>5.29</a:t>
                      </a:r>
                      <a:endParaRPr lang="en-US" dirty="0"/>
                    </a:p>
                  </a:txBody>
                  <a:tcPr/>
                </a:tc>
                <a:tc>
                  <a:txBody>
                    <a:bodyPr/>
                    <a:lstStyle/>
                    <a:p>
                      <a:r>
                        <a:rPr lang="en-US" dirty="0" smtClean="0"/>
                        <a:t>1.15</a:t>
                      </a:r>
                      <a:endParaRPr lang="en-US" dirty="0"/>
                    </a:p>
                  </a:txBody>
                  <a:tcPr/>
                </a:tc>
                <a:tc>
                  <a:txBody>
                    <a:bodyPr/>
                    <a:lstStyle/>
                    <a:p>
                      <a:r>
                        <a:rPr lang="en-US" dirty="0" smtClean="0"/>
                        <a:t>40.61</a:t>
                      </a:r>
                      <a:endParaRPr lang="en-US" dirty="0"/>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
        <p:nvSpPr>
          <p:cNvPr id="4" name="Rectangle 3"/>
          <p:cNvSpPr/>
          <p:nvPr/>
        </p:nvSpPr>
        <p:spPr>
          <a:xfrm>
            <a:off x="457200" y="3839919"/>
            <a:ext cx="8229600" cy="2954655"/>
          </a:xfrm>
          <a:prstGeom prst="rect">
            <a:avLst/>
          </a:prstGeom>
        </p:spPr>
        <p:txBody>
          <a:bodyPr wrap="square">
            <a:spAutoFit/>
          </a:bodyPr>
          <a:lstStyle/>
          <a:p>
            <a:r>
              <a:rPr lang="en-US" sz="2400" dirty="0" smtClean="0"/>
              <a:t>One trillion cubic </a:t>
            </a:r>
            <a:r>
              <a:rPr lang="en-US" sz="2400" dirty="0" err="1" smtClean="0"/>
              <a:t>metres</a:t>
            </a:r>
            <a:r>
              <a:rPr lang="en-US" sz="2400" dirty="0" smtClean="0"/>
              <a:t> (35.32 </a:t>
            </a:r>
            <a:r>
              <a:rPr lang="en-US" sz="2400" dirty="0" err="1" smtClean="0"/>
              <a:t>tcf</a:t>
            </a:r>
            <a:r>
              <a:rPr lang="en-US" sz="2400" dirty="0" smtClean="0"/>
              <a:t>) is equivalent to ~10 years of UK gas consumption at current demand levels</a:t>
            </a:r>
          </a:p>
          <a:p>
            <a:r>
              <a:rPr lang="en-US" sz="2400" dirty="0" smtClean="0"/>
              <a:t>Assuming UK total demand is approximately 1,000,000 </a:t>
            </a:r>
            <a:r>
              <a:rPr lang="en-US" sz="2400" dirty="0" err="1" smtClean="0"/>
              <a:t>GWh</a:t>
            </a:r>
            <a:r>
              <a:rPr lang="en-US" sz="2400" dirty="0"/>
              <a:t>,</a:t>
            </a:r>
            <a:r>
              <a:rPr lang="en-US" sz="2400" dirty="0" smtClean="0"/>
              <a:t>  equivalent to ~10tcm. </a:t>
            </a:r>
          </a:p>
          <a:p>
            <a:endParaRPr lang="en-US" dirty="0"/>
          </a:p>
          <a:p>
            <a:r>
              <a:rPr lang="en-US" dirty="0" smtClean="0"/>
              <a:t>Figures from Committee on Energy and Climate Change 7</a:t>
            </a:r>
            <a:r>
              <a:rPr lang="en-US" baseline="30000" dirty="0" smtClean="0"/>
              <a:t>th</a:t>
            </a:r>
            <a:r>
              <a:rPr lang="en-US" dirty="0" smtClean="0"/>
              <a:t> report – </a:t>
            </a:r>
            <a:r>
              <a:rPr lang="en-US" i="1" dirty="0" smtClean="0"/>
              <a:t>The impact of shale gas on energy markets    </a:t>
            </a:r>
            <a:r>
              <a:rPr lang="en-US" dirty="0" smtClean="0"/>
              <a:t>http://</a:t>
            </a:r>
            <a:r>
              <a:rPr lang="en-US" dirty="0" err="1" smtClean="0"/>
              <a:t>www.publications.parliament.uk</a:t>
            </a:r>
            <a:r>
              <a:rPr lang="en-US" dirty="0" smtClean="0"/>
              <a:t>/pa/cm201213/</a:t>
            </a:r>
            <a:r>
              <a:rPr lang="en-US" dirty="0" err="1" smtClean="0"/>
              <a:t>cmselect</a:t>
            </a:r>
            <a:r>
              <a:rPr lang="en-US" dirty="0" smtClean="0"/>
              <a:t>/</a:t>
            </a:r>
            <a:r>
              <a:rPr lang="en-US" dirty="0" err="1" smtClean="0"/>
              <a:t>cmenergy</a:t>
            </a:r>
            <a:r>
              <a:rPr lang="en-US" dirty="0" smtClean="0"/>
              <a:t>/785/78502.htm</a:t>
            </a:r>
          </a:p>
          <a:p>
            <a:endParaRPr lang="en-US" dirty="0"/>
          </a:p>
        </p:txBody>
      </p:sp>
    </p:spTree>
    <p:extLst>
      <p:ext uri="{BB962C8B-B14F-4D97-AF65-F5344CB8AC3E}">
        <p14:creationId xmlns:p14="http://schemas.microsoft.com/office/powerpoint/2010/main" val="1470481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521"/>
            <a:ext cx="7551242" cy="787902"/>
          </a:xfrm>
        </p:spPr>
        <p:txBody>
          <a:bodyPr/>
          <a:lstStyle/>
          <a:p>
            <a:r>
              <a:rPr lang="en-US" dirty="0" smtClean="0"/>
              <a:t>UK estimates - methodology</a:t>
            </a:r>
            <a:endParaRPr lang="en-US" dirty="0"/>
          </a:p>
        </p:txBody>
      </p:sp>
      <p:sp>
        <p:nvSpPr>
          <p:cNvPr id="3" name="Content Placeholder 2"/>
          <p:cNvSpPr>
            <a:spLocks noGrp="1"/>
          </p:cNvSpPr>
          <p:nvPr>
            <p:ph idx="1"/>
          </p:nvPr>
        </p:nvSpPr>
        <p:spPr>
          <a:xfrm>
            <a:off x="3986581" y="1749325"/>
            <a:ext cx="5027326" cy="1796703"/>
          </a:xfrm>
        </p:spPr>
        <p:txBody>
          <a:bodyPr>
            <a:normAutofit fontScale="70000" lnSpcReduction="20000"/>
          </a:bodyPr>
          <a:lstStyle/>
          <a:p>
            <a:pPr marL="0" indent="0">
              <a:buNone/>
            </a:pPr>
            <a:r>
              <a:rPr lang="fr-FR" b="1" dirty="0" smtClean="0"/>
              <a:t>The </a:t>
            </a:r>
            <a:r>
              <a:rPr lang="fr-FR" b="1" dirty="0" err="1"/>
              <a:t>u</a:t>
            </a:r>
            <a:r>
              <a:rPr lang="fr-FR" b="1" dirty="0" err="1" smtClean="0"/>
              <a:t>nconventional</a:t>
            </a:r>
            <a:r>
              <a:rPr lang="fr-FR" b="1" dirty="0" smtClean="0"/>
              <a:t> </a:t>
            </a:r>
            <a:r>
              <a:rPr lang="fr-FR" b="1" dirty="0" err="1" smtClean="0"/>
              <a:t>hydrocarbon</a:t>
            </a:r>
            <a:r>
              <a:rPr lang="fr-FR" b="1" dirty="0" smtClean="0"/>
              <a:t> </a:t>
            </a:r>
            <a:r>
              <a:rPr lang="fr-FR" b="1" dirty="0" err="1" smtClean="0"/>
              <a:t>rescources</a:t>
            </a:r>
            <a:r>
              <a:rPr lang="fr-FR" b="1" dirty="0" smtClean="0"/>
              <a:t> of </a:t>
            </a:r>
            <a:r>
              <a:rPr lang="fr-FR" b="1" dirty="0" err="1" smtClean="0"/>
              <a:t>Britain’s</a:t>
            </a:r>
            <a:r>
              <a:rPr lang="fr-FR" b="1" dirty="0" smtClean="0"/>
              <a:t> </a:t>
            </a:r>
            <a:r>
              <a:rPr lang="fr-FR" b="1" dirty="0" err="1" smtClean="0"/>
              <a:t>onshore</a:t>
            </a:r>
            <a:r>
              <a:rPr lang="fr-FR" b="1" dirty="0" smtClean="0"/>
              <a:t> basins </a:t>
            </a:r>
            <a:r>
              <a:rPr lang="en-US" b="1" dirty="0" smtClean="0"/>
              <a:t>–</a:t>
            </a:r>
            <a:r>
              <a:rPr lang="fr-FR" b="1" dirty="0" smtClean="0"/>
              <a:t> Shale </a:t>
            </a:r>
            <a:r>
              <a:rPr lang="fr-FR" b="1" dirty="0" err="1" smtClean="0"/>
              <a:t>Gas</a:t>
            </a:r>
            <a:endParaRPr lang="fr-FR" b="1" dirty="0" smtClean="0"/>
          </a:p>
          <a:p>
            <a:pPr marL="0" indent="0">
              <a:buNone/>
            </a:pPr>
            <a:r>
              <a:rPr lang="pl-PL" dirty="0" err="1" smtClean="0"/>
              <a:t>https</a:t>
            </a:r>
            <a:r>
              <a:rPr lang="pl-PL" dirty="0"/>
              <a:t>://</a:t>
            </a:r>
            <a:r>
              <a:rPr lang="pl-PL" dirty="0" err="1"/>
              <a:t>www.og.decc.gov.uk</a:t>
            </a:r>
            <a:r>
              <a:rPr lang="pl-PL" dirty="0"/>
              <a:t>/</a:t>
            </a:r>
            <a:r>
              <a:rPr lang="pl-PL" dirty="0" err="1"/>
              <a:t>UKpromote</a:t>
            </a:r>
            <a:r>
              <a:rPr lang="pl-PL" dirty="0"/>
              <a:t>/</a:t>
            </a:r>
            <a:r>
              <a:rPr lang="pl-PL" dirty="0" err="1"/>
              <a:t>onshore_paper</a:t>
            </a:r>
            <a:r>
              <a:rPr lang="pl-PL" dirty="0"/>
              <a:t>/</a:t>
            </a:r>
            <a:r>
              <a:rPr lang="pl-PL" dirty="0" err="1"/>
              <a:t>UK_onshore_shalegas.pdf</a:t>
            </a:r>
            <a:endParaRPr lang="en-US" dirty="0"/>
          </a:p>
        </p:txBody>
      </p:sp>
      <p:pic>
        <p:nvPicPr>
          <p:cNvPr id="6" name="Picture 5"/>
          <p:cNvPicPr>
            <a:picLocks noChangeAspect="1"/>
          </p:cNvPicPr>
          <p:nvPr/>
        </p:nvPicPr>
        <p:blipFill>
          <a:blip r:embed="rId2"/>
          <a:stretch>
            <a:fillRect/>
          </a:stretch>
        </p:blipFill>
        <p:spPr>
          <a:xfrm>
            <a:off x="255088" y="1781718"/>
            <a:ext cx="3134391" cy="1706221"/>
          </a:xfrm>
          <a:prstGeom prst="rect">
            <a:avLst/>
          </a:prstGeom>
        </p:spPr>
      </p:pic>
      <p:pic>
        <p:nvPicPr>
          <p:cNvPr id="7" name="Picture 6"/>
          <p:cNvPicPr>
            <a:picLocks noChangeAspect="1"/>
          </p:cNvPicPr>
          <p:nvPr/>
        </p:nvPicPr>
        <p:blipFill>
          <a:blip r:embed="rId3"/>
          <a:stretch>
            <a:fillRect/>
          </a:stretch>
        </p:blipFill>
        <p:spPr>
          <a:xfrm>
            <a:off x="1735391" y="3750892"/>
            <a:ext cx="2023797" cy="212233"/>
          </a:xfrm>
          <a:prstGeom prst="rect">
            <a:avLst/>
          </a:prstGeom>
        </p:spPr>
      </p:pic>
      <p:pic>
        <p:nvPicPr>
          <p:cNvPr id="8" name="Picture 7"/>
          <p:cNvPicPr>
            <a:picLocks noChangeAspect="1"/>
          </p:cNvPicPr>
          <p:nvPr/>
        </p:nvPicPr>
        <p:blipFill>
          <a:blip r:embed="rId4"/>
          <a:stretch>
            <a:fillRect/>
          </a:stretch>
        </p:blipFill>
        <p:spPr>
          <a:xfrm>
            <a:off x="1735391" y="3352744"/>
            <a:ext cx="2251190" cy="386568"/>
          </a:xfrm>
          <a:prstGeom prst="rect">
            <a:avLst/>
          </a:prstGeom>
        </p:spPr>
      </p:pic>
      <p:sp>
        <p:nvSpPr>
          <p:cNvPr id="9" name="TextBox 8"/>
          <p:cNvSpPr txBox="1"/>
          <p:nvPr/>
        </p:nvSpPr>
        <p:spPr>
          <a:xfrm>
            <a:off x="255088" y="4110390"/>
            <a:ext cx="8600061" cy="2769989"/>
          </a:xfrm>
          <a:prstGeom prst="rect">
            <a:avLst/>
          </a:prstGeom>
          <a:noFill/>
        </p:spPr>
        <p:txBody>
          <a:bodyPr wrap="square" rtlCol="0">
            <a:spAutoFit/>
          </a:bodyPr>
          <a:lstStyle/>
          <a:p>
            <a:pPr marL="457200" indent="-457200">
              <a:buFont typeface="Arial"/>
              <a:buChar char="•"/>
            </a:pPr>
            <a:r>
              <a:rPr lang="en-US" sz="2800" dirty="0" smtClean="0"/>
              <a:t>Resource estimates made against analogues for producing shale gas plays in the US</a:t>
            </a:r>
          </a:p>
          <a:p>
            <a:pPr marL="457200" indent="-457200">
              <a:buFont typeface="Arial"/>
              <a:buChar char="•"/>
            </a:pPr>
            <a:r>
              <a:rPr lang="en-US" sz="2800" dirty="0" smtClean="0"/>
              <a:t>Used </a:t>
            </a:r>
            <a:r>
              <a:rPr lang="en-US" sz="2800" i="1" dirty="0" smtClean="0"/>
              <a:t>area</a:t>
            </a:r>
            <a:r>
              <a:rPr lang="en-US" sz="2800" dirty="0" smtClean="0"/>
              <a:t> of outcrop of the geological units</a:t>
            </a:r>
          </a:p>
          <a:p>
            <a:endParaRPr lang="en-US" dirty="0"/>
          </a:p>
          <a:p>
            <a:r>
              <a:rPr lang="en-US" b="1" dirty="0" smtClean="0"/>
              <a:t>UK							US</a:t>
            </a:r>
          </a:p>
          <a:p>
            <a:r>
              <a:rPr lang="en-US" dirty="0" smtClean="0"/>
              <a:t>Jurassic						Antrim Shale (47mmcf/km2)</a:t>
            </a:r>
          </a:p>
          <a:p>
            <a:r>
              <a:rPr lang="en-US" dirty="0" smtClean="0"/>
              <a:t>Carboniferous (U. </a:t>
            </a:r>
            <a:r>
              <a:rPr lang="en-US" dirty="0" err="1" smtClean="0"/>
              <a:t>Bowland</a:t>
            </a:r>
            <a:r>
              <a:rPr lang="en-US" dirty="0" smtClean="0"/>
              <a:t>)		Barnett Shale (268 </a:t>
            </a:r>
            <a:r>
              <a:rPr lang="en-US" dirty="0" err="1" smtClean="0"/>
              <a:t>mmcf</a:t>
            </a:r>
            <a:r>
              <a:rPr lang="en-US" dirty="0" smtClean="0"/>
              <a:t>/km2)</a:t>
            </a:r>
          </a:p>
          <a:p>
            <a:endParaRPr lang="en-US" dirty="0"/>
          </a:p>
        </p:txBody>
      </p:sp>
      <p:sp>
        <p:nvSpPr>
          <p:cNvPr id="10" name="TextBox 9"/>
          <p:cNvSpPr txBox="1"/>
          <p:nvPr/>
        </p:nvSpPr>
        <p:spPr>
          <a:xfrm>
            <a:off x="6844219" y="5645170"/>
            <a:ext cx="2169688" cy="923330"/>
          </a:xfrm>
          <a:prstGeom prst="rect">
            <a:avLst/>
          </a:prstGeom>
          <a:noFill/>
        </p:spPr>
        <p:txBody>
          <a:bodyPr wrap="square" rtlCol="0">
            <a:spAutoFit/>
          </a:bodyPr>
          <a:lstStyle/>
          <a:p>
            <a:r>
              <a:rPr lang="en-US" dirty="0" smtClean="0">
                <a:solidFill>
                  <a:srgbClr val="FF0000"/>
                </a:solidFill>
              </a:rPr>
              <a:t>New BGS estimates within a matter of weeks….</a:t>
            </a:r>
            <a:endParaRPr lang="en-US" dirty="0">
              <a:solidFill>
                <a:srgbClr val="FF0000"/>
              </a:solidFill>
            </a:endParaRPr>
          </a:p>
        </p:txBody>
      </p:sp>
    </p:spTree>
    <p:extLst>
      <p:ext uri="{BB962C8B-B14F-4D97-AF65-F5344CB8AC3E}">
        <p14:creationId xmlns:p14="http://schemas.microsoft.com/office/powerpoint/2010/main" val="1767767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UK estimates - CBM</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BGS estimate total UK </a:t>
            </a:r>
            <a:r>
              <a:rPr lang="en-US" dirty="0"/>
              <a:t>CBM resource </a:t>
            </a:r>
            <a:r>
              <a:rPr lang="en-US" dirty="0" smtClean="0"/>
              <a:t>2,900 </a:t>
            </a:r>
            <a:r>
              <a:rPr lang="en-US" dirty="0" err="1" smtClean="0"/>
              <a:t>bcm</a:t>
            </a:r>
            <a:endParaRPr lang="en-US" dirty="0"/>
          </a:p>
          <a:p>
            <a:r>
              <a:rPr lang="en-US" dirty="0" smtClean="0"/>
              <a:t>coals </a:t>
            </a:r>
            <a:r>
              <a:rPr lang="en-US" dirty="0"/>
              <a:t>with the right depth, thickness, gas content and adequate separation from </a:t>
            </a:r>
            <a:r>
              <a:rPr lang="en-US" dirty="0" smtClean="0"/>
              <a:t>underground </a:t>
            </a:r>
            <a:r>
              <a:rPr lang="en-US" dirty="0"/>
              <a:t>mine </a:t>
            </a:r>
            <a:r>
              <a:rPr lang="en-US" dirty="0" smtClean="0"/>
              <a:t>workings</a:t>
            </a:r>
          </a:p>
          <a:p>
            <a:r>
              <a:rPr lang="en-US" dirty="0" smtClean="0"/>
              <a:t>Recovery factors of 1% to 30-40% (US)</a:t>
            </a:r>
          </a:p>
          <a:p>
            <a:r>
              <a:rPr lang="en-US" dirty="0" smtClean="0"/>
              <a:t>10% = </a:t>
            </a:r>
            <a:r>
              <a:rPr lang="cs-CZ" dirty="0"/>
              <a:t>290 </a:t>
            </a:r>
            <a:r>
              <a:rPr lang="cs-CZ" dirty="0" err="1"/>
              <a:t>bcm</a:t>
            </a:r>
            <a:endParaRPr lang="fr-FR" dirty="0" smtClean="0"/>
          </a:p>
          <a:p>
            <a:endParaRPr lang="fr-FR" b="1" dirty="0"/>
          </a:p>
          <a:p>
            <a:pPr marL="0" indent="0">
              <a:buNone/>
            </a:pPr>
            <a:r>
              <a:rPr lang="fr-FR" sz="2400" b="1" dirty="0" smtClean="0"/>
              <a:t>The </a:t>
            </a:r>
            <a:r>
              <a:rPr lang="fr-FR" sz="2400" b="1" dirty="0" err="1"/>
              <a:t>unconventional</a:t>
            </a:r>
            <a:r>
              <a:rPr lang="fr-FR" sz="2400" b="1" dirty="0"/>
              <a:t> </a:t>
            </a:r>
            <a:r>
              <a:rPr lang="fr-FR" sz="2400" b="1" dirty="0" err="1"/>
              <a:t>hydrocarbon</a:t>
            </a:r>
            <a:r>
              <a:rPr lang="fr-FR" sz="2400" b="1" dirty="0"/>
              <a:t> </a:t>
            </a:r>
            <a:r>
              <a:rPr lang="fr-FR" sz="2400" b="1" dirty="0" err="1"/>
              <a:t>rescources</a:t>
            </a:r>
            <a:r>
              <a:rPr lang="fr-FR" sz="2400" b="1" dirty="0"/>
              <a:t> of </a:t>
            </a:r>
            <a:r>
              <a:rPr lang="fr-FR" sz="2400" b="1" dirty="0" err="1"/>
              <a:t>Britain’s</a:t>
            </a:r>
            <a:r>
              <a:rPr lang="fr-FR" sz="2400" b="1" dirty="0"/>
              <a:t> </a:t>
            </a:r>
            <a:r>
              <a:rPr lang="fr-FR" sz="2400" b="1" dirty="0" err="1"/>
              <a:t>onshore</a:t>
            </a:r>
            <a:r>
              <a:rPr lang="fr-FR" sz="2400" b="1" dirty="0"/>
              <a:t> basins </a:t>
            </a:r>
            <a:r>
              <a:rPr lang="en-US" sz="2400" b="1" dirty="0"/>
              <a:t>–</a:t>
            </a:r>
            <a:r>
              <a:rPr lang="fr-FR" sz="2400" b="1" dirty="0"/>
              <a:t> </a:t>
            </a:r>
            <a:r>
              <a:rPr lang="fr-FR" sz="2400" b="1" dirty="0" smtClean="0"/>
              <a:t>Coal </a:t>
            </a:r>
            <a:r>
              <a:rPr lang="fr-FR" sz="2400" b="1" dirty="0" err="1" smtClean="0"/>
              <a:t>Bed</a:t>
            </a:r>
            <a:r>
              <a:rPr lang="fr-FR" sz="2400" b="1" dirty="0" smtClean="0"/>
              <a:t> </a:t>
            </a:r>
            <a:r>
              <a:rPr lang="fr-FR" sz="2400" b="1" dirty="0" err="1" smtClean="0"/>
              <a:t>methane</a:t>
            </a:r>
            <a:r>
              <a:rPr lang="fr-FR" sz="2400" b="1" dirty="0" smtClean="0"/>
              <a:t> (CBM)</a:t>
            </a:r>
            <a:endParaRPr lang="fr-FR" sz="2400" b="1" dirty="0"/>
          </a:p>
          <a:p>
            <a:pPr marL="0" indent="0">
              <a:buNone/>
            </a:pPr>
            <a:r>
              <a:rPr lang="sk-SK" sz="2400" dirty="0" smtClean="0"/>
              <a:t>https://www.og.decc.gov.uk/UKpromote/onshore_paper/Promote_UK_CBM.pdf</a:t>
            </a:r>
            <a:endParaRPr lang="en-US" sz="2400" dirty="0"/>
          </a:p>
        </p:txBody>
      </p:sp>
    </p:spTree>
    <p:extLst>
      <p:ext uri="{BB962C8B-B14F-4D97-AF65-F5344CB8AC3E}">
        <p14:creationId xmlns:p14="http://schemas.microsoft.com/office/powerpoint/2010/main" val="377392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52522"/>
            <a:ext cx="8229600" cy="5468953"/>
          </a:xfrm>
        </p:spPr>
        <p:txBody>
          <a:bodyPr>
            <a:normAutofit fontScale="85000" lnSpcReduction="10000"/>
          </a:bodyPr>
          <a:lstStyle/>
          <a:p>
            <a:r>
              <a:rPr lang="en-US" dirty="0" smtClean="0"/>
              <a:t>“…it is impossible to determine reliable estimates of shale gas in the UK … until we have practical production experience.”</a:t>
            </a:r>
          </a:p>
          <a:p>
            <a:r>
              <a:rPr lang="en-US" dirty="0" smtClean="0"/>
              <a:t>“ …the Government should encourage exploratory shale gas operations … to improve current estimates, providing that public concern over environmental impacts is </a:t>
            </a:r>
            <a:r>
              <a:rPr lang="en-US" dirty="0" err="1" smtClean="0"/>
              <a:t>recognised</a:t>
            </a:r>
            <a:r>
              <a:rPr lang="en-US" dirty="0" smtClean="0"/>
              <a:t> and taken into account.” </a:t>
            </a:r>
          </a:p>
          <a:p>
            <a:r>
              <a:rPr lang="en-US" dirty="0" smtClean="0"/>
              <a:t>“It should require shale gas companies to share their gas content and production figures with relevant research bodies (subject to commercial confidentiality)”</a:t>
            </a:r>
          </a:p>
          <a:p>
            <a:r>
              <a:rPr lang="en-US" dirty="0" smtClean="0"/>
              <a:t>Committee on Energy and Climate Change 7</a:t>
            </a:r>
            <a:r>
              <a:rPr lang="en-US" baseline="30000" dirty="0" smtClean="0"/>
              <a:t>th</a:t>
            </a:r>
            <a:r>
              <a:rPr lang="en-US" dirty="0" smtClean="0"/>
              <a:t> report</a:t>
            </a:r>
            <a:endParaRPr lang="en-US" dirty="0"/>
          </a:p>
        </p:txBody>
      </p:sp>
    </p:spTree>
    <p:extLst>
      <p:ext uri="{BB962C8B-B14F-4D97-AF65-F5344CB8AC3E}">
        <p14:creationId xmlns:p14="http://schemas.microsoft.com/office/powerpoint/2010/main" val="2855897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412"/>
            <a:ext cx="7463081" cy="1055901"/>
          </a:xfrm>
        </p:spPr>
        <p:txBody>
          <a:bodyPr/>
          <a:lstStyle/>
          <a:p>
            <a:r>
              <a:rPr lang="en-US" dirty="0" smtClean="0"/>
              <a:t>Where is the uncertainty?</a:t>
            </a:r>
            <a:endParaRPr lang="en-US" dirty="0"/>
          </a:p>
        </p:txBody>
      </p:sp>
      <p:sp>
        <p:nvSpPr>
          <p:cNvPr id="3" name="Content Placeholder 2"/>
          <p:cNvSpPr>
            <a:spLocks noGrp="1"/>
          </p:cNvSpPr>
          <p:nvPr>
            <p:ph idx="1"/>
          </p:nvPr>
        </p:nvSpPr>
        <p:spPr>
          <a:xfrm>
            <a:off x="457200" y="1555314"/>
            <a:ext cx="8229600" cy="5166162"/>
          </a:xfrm>
        </p:spPr>
        <p:txBody>
          <a:bodyPr>
            <a:normAutofit/>
          </a:bodyPr>
          <a:lstStyle/>
          <a:p>
            <a:r>
              <a:rPr lang="en-US" dirty="0" smtClean="0"/>
              <a:t>Very little previous work on shales (not cored)</a:t>
            </a:r>
          </a:p>
          <a:p>
            <a:r>
              <a:rPr lang="en-US" dirty="0" smtClean="0"/>
              <a:t>Heterogeneous rock types (sweet spots)</a:t>
            </a:r>
          </a:p>
          <a:p>
            <a:r>
              <a:rPr lang="en-US" dirty="0" smtClean="0"/>
              <a:t>Geological model </a:t>
            </a:r>
            <a:r>
              <a:rPr lang="en-US" dirty="0"/>
              <a:t>(</a:t>
            </a:r>
            <a:r>
              <a:rPr lang="en-US" dirty="0" smtClean="0"/>
              <a:t>outcrop area </a:t>
            </a:r>
            <a:r>
              <a:rPr lang="en-US" dirty="0" err="1" smtClean="0"/>
              <a:t>vs</a:t>
            </a:r>
            <a:r>
              <a:rPr lang="en-US" dirty="0" smtClean="0"/>
              <a:t> rock volume – new BGS estimates)</a:t>
            </a:r>
          </a:p>
          <a:p>
            <a:r>
              <a:rPr lang="en-US" dirty="0" smtClean="0"/>
              <a:t>Assumed recovery factor – varies from 15-40%</a:t>
            </a:r>
          </a:p>
          <a:p>
            <a:r>
              <a:rPr lang="en-US" dirty="0" smtClean="0"/>
              <a:t>Decline curve analysis</a:t>
            </a:r>
          </a:p>
          <a:p>
            <a:r>
              <a:rPr lang="en-US" dirty="0"/>
              <a:t>T</a:t>
            </a:r>
            <a:r>
              <a:rPr lang="en-US" dirty="0" smtClean="0"/>
              <a:t>echnological advances may be significant</a:t>
            </a:r>
          </a:p>
          <a:p>
            <a:endParaRPr lang="en-US" dirty="0" smtClean="0"/>
          </a:p>
        </p:txBody>
      </p:sp>
    </p:spTree>
    <p:extLst>
      <p:ext uri="{BB962C8B-B14F-4D97-AF65-F5344CB8AC3E}">
        <p14:creationId xmlns:p14="http://schemas.microsoft.com/office/powerpoint/2010/main" val="271208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082" y="641032"/>
            <a:ext cx="8229600" cy="984805"/>
          </a:xfrm>
        </p:spPr>
        <p:txBody>
          <a:bodyPr/>
          <a:lstStyle/>
          <a:p>
            <a:r>
              <a:rPr lang="en-US" dirty="0" smtClean="0"/>
              <a:t>“Sweet spots” </a:t>
            </a:r>
            <a:endParaRPr lang="en-US" dirty="0"/>
          </a:p>
        </p:txBody>
      </p:sp>
      <p:sp>
        <p:nvSpPr>
          <p:cNvPr id="3" name="Content Placeholder 2"/>
          <p:cNvSpPr>
            <a:spLocks noGrp="1"/>
          </p:cNvSpPr>
          <p:nvPr>
            <p:ph idx="1"/>
          </p:nvPr>
        </p:nvSpPr>
        <p:spPr>
          <a:xfrm>
            <a:off x="457200" y="1749326"/>
            <a:ext cx="8229600" cy="4972150"/>
          </a:xfrm>
        </p:spPr>
        <p:txBody>
          <a:bodyPr>
            <a:normAutofit fontScale="92500" lnSpcReduction="20000"/>
          </a:bodyPr>
          <a:lstStyle/>
          <a:p>
            <a:pPr marL="0" indent="0">
              <a:buNone/>
            </a:pPr>
            <a:r>
              <a:rPr lang="en-US" dirty="0" err="1" smtClean="0"/>
              <a:t>Localised</a:t>
            </a:r>
            <a:r>
              <a:rPr lang="en-US" dirty="0" smtClean="0"/>
              <a:t> area with higher recovery factor</a:t>
            </a:r>
          </a:p>
          <a:p>
            <a:r>
              <a:rPr lang="en-US" dirty="0"/>
              <a:t>r</a:t>
            </a:r>
            <a:r>
              <a:rPr lang="en-US" dirty="0" smtClean="0"/>
              <a:t>ock strength</a:t>
            </a:r>
          </a:p>
          <a:p>
            <a:r>
              <a:rPr lang="en-US" dirty="0" smtClean="0"/>
              <a:t>horizontal stresses, stress anisotropy</a:t>
            </a:r>
          </a:p>
          <a:p>
            <a:r>
              <a:rPr lang="en-US" dirty="0" smtClean="0"/>
              <a:t>total organic carbon</a:t>
            </a:r>
          </a:p>
          <a:p>
            <a:r>
              <a:rPr lang="en-US" dirty="0" smtClean="0"/>
              <a:t>thermal maturity</a:t>
            </a:r>
          </a:p>
          <a:p>
            <a:r>
              <a:rPr lang="en-US" dirty="0" smtClean="0"/>
              <a:t>natural fractures/faults</a:t>
            </a:r>
          </a:p>
          <a:p>
            <a:endParaRPr lang="en-US" dirty="0"/>
          </a:p>
          <a:p>
            <a:pPr marL="0" indent="0">
              <a:buNone/>
            </a:pPr>
            <a:r>
              <a:rPr lang="en-US" dirty="0" smtClean="0"/>
              <a:t>e.g</a:t>
            </a:r>
            <a:r>
              <a:rPr lang="en-US" dirty="0"/>
              <a:t>. faulting in the </a:t>
            </a:r>
            <a:r>
              <a:rPr lang="en-US" dirty="0" smtClean="0"/>
              <a:t>Woodford</a:t>
            </a:r>
            <a:endParaRPr lang="en-US" dirty="0"/>
          </a:p>
          <a:p>
            <a:pPr marL="0" indent="0">
              <a:buNone/>
            </a:pPr>
            <a:r>
              <a:rPr lang="en-US" dirty="0"/>
              <a:t>karst collapse chimneys in the </a:t>
            </a:r>
            <a:r>
              <a:rPr lang="en-US" dirty="0" smtClean="0"/>
              <a:t>Barnett</a:t>
            </a:r>
            <a:endParaRPr lang="en-US" dirty="0"/>
          </a:p>
          <a:p>
            <a:pPr marL="0" indent="0">
              <a:buNone/>
            </a:pPr>
            <a:r>
              <a:rPr lang="en-US" dirty="0"/>
              <a:t>natural fracturing in the Marcellus</a:t>
            </a:r>
          </a:p>
          <a:p>
            <a:endParaRPr lang="en-US" dirty="0"/>
          </a:p>
        </p:txBody>
      </p:sp>
    </p:spTree>
    <p:extLst>
      <p:ext uri="{BB962C8B-B14F-4D97-AF65-F5344CB8AC3E}">
        <p14:creationId xmlns:p14="http://schemas.microsoft.com/office/powerpoint/2010/main" val="2579765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457200" y="274638"/>
            <a:ext cx="6688667" cy="910695"/>
          </a:xfrm>
          <a:ln>
            <a:noFill/>
            <a:round/>
            <a:headEnd/>
            <a:tailEnd/>
          </a:ln>
        </p:spPr>
        <p:txBody>
          <a:bodyPr/>
          <a:lstStyle/>
          <a:p>
            <a:r>
              <a:rPr lang="en-GB" sz="3200" dirty="0"/>
              <a:t>Interpreting uncertain geological data</a:t>
            </a:r>
          </a:p>
        </p:txBody>
      </p:sp>
      <p:sp>
        <p:nvSpPr>
          <p:cNvPr id="137219" name="Rectangle 3"/>
          <p:cNvSpPr>
            <a:spLocks noGrp="1" noChangeArrowheads="1"/>
          </p:cNvSpPr>
          <p:nvPr>
            <p:ph type="body" idx="1"/>
          </p:nvPr>
        </p:nvSpPr>
        <p:spPr>
          <a:xfrm>
            <a:off x="3080808" y="3994415"/>
            <a:ext cx="3789362" cy="1643061"/>
          </a:xfrm>
        </p:spPr>
        <p:txBody>
          <a:bodyPr>
            <a:normAutofit/>
          </a:bodyPr>
          <a:lstStyle/>
          <a:p>
            <a:pPr marL="7938" indent="-7938" eaLnBrk="0" hangingPunct="0">
              <a:lnSpc>
                <a:spcPct val="95000"/>
              </a:lnSpc>
              <a:spcBef>
                <a:spcPct val="0"/>
              </a:spcBef>
              <a:buClrTx/>
              <a:buSzTx/>
              <a:buFontTx/>
              <a:buNone/>
            </a:pPr>
            <a:r>
              <a:rPr lang="en-GB" sz="2000" dirty="0" smtClean="0">
                <a:solidFill>
                  <a:schemeClr val="tx1"/>
                </a:solidFill>
              </a:rPr>
              <a:t>e.g</a:t>
            </a:r>
            <a:r>
              <a:rPr lang="en-GB" sz="2000" dirty="0">
                <a:solidFill>
                  <a:schemeClr val="tx1"/>
                </a:solidFill>
              </a:rPr>
              <a:t>. Changes in geological interpretation at </a:t>
            </a:r>
            <a:r>
              <a:rPr lang="en-GB" sz="2000" dirty="0" err="1">
                <a:solidFill>
                  <a:schemeClr val="tx1"/>
                </a:solidFill>
              </a:rPr>
              <a:t>Sellafield</a:t>
            </a:r>
            <a:r>
              <a:rPr lang="en-GB" sz="2000" dirty="0">
                <a:solidFill>
                  <a:schemeClr val="tx1"/>
                </a:solidFill>
              </a:rPr>
              <a:t> from 1937 to 1995 (investigations stopped 1997)</a:t>
            </a:r>
            <a:endParaRPr lang="en-GB" sz="2000" dirty="0"/>
          </a:p>
        </p:txBody>
      </p:sp>
      <p:pic>
        <p:nvPicPr>
          <p:cNvPr id="13722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8929" y="4815946"/>
            <a:ext cx="1585913" cy="361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37227" name="Picture 6" descr="ner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509" y="5395894"/>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8" name="Picture 12" descr="00713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5509" y="5951538"/>
            <a:ext cx="1296987" cy="505370"/>
          </a:xfrm>
          <a:prstGeom prst="rect">
            <a:avLst/>
          </a:prstGeom>
          <a:noFill/>
          <a:extLst>
            <a:ext uri="{909E8E84-426E-40DD-AFC4-6F175D3DCCD1}">
              <a14:hiddenFill xmlns:a14="http://schemas.microsoft.com/office/drawing/2010/main">
                <a:solidFill>
                  <a:srgbClr val="FFFFFF"/>
                </a:solidFill>
              </a14:hiddenFill>
            </a:ext>
          </a:extLst>
        </p:spPr>
      </p:pic>
      <p:sp>
        <p:nvSpPr>
          <p:cNvPr id="137236" name="Text Box 20"/>
          <p:cNvSpPr txBox="1">
            <a:spLocks noChangeArrowheads="1"/>
          </p:cNvSpPr>
          <p:nvPr/>
        </p:nvSpPr>
        <p:spPr bwMode="auto">
          <a:xfrm>
            <a:off x="611188" y="3571753"/>
            <a:ext cx="870162" cy="309623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r">
              <a:spcBef>
                <a:spcPct val="40000"/>
              </a:spcBef>
            </a:pPr>
            <a:r>
              <a:rPr lang="en-GB" sz="1600" dirty="0">
                <a:solidFill>
                  <a:schemeClr val="tx1"/>
                </a:solidFill>
              </a:rPr>
              <a:t>1937-88</a:t>
            </a:r>
          </a:p>
          <a:p>
            <a:pPr algn="r">
              <a:spcBef>
                <a:spcPct val="40000"/>
              </a:spcBef>
            </a:pPr>
            <a:endParaRPr lang="en-GB" sz="1600" dirty="0">
              <a:solidFill>
                <a:schemeClr val="tx1"/>
              </a:solidFill>
            </a:endParaRPr>
          </a:p>
          <a:p>
            <a:pPr algn="r">
              <a:spcBef>
                <a:spcPct val="40000"/>
              </a:spcBef>
            </a:pPr>
            <a:r>
              <a:rPr lang="en-GB" sz="1600" dirty="0">
                <a:solidFill>
                  <a:schemeClr val="tx1"/>
                </a:solidFill>
              </a:rPr>
              <a:t>1991</a:t>
            </a:r>
          </a:p>
          <a:p>
            <a:pPr algn="r">
              <a:spcBef>
                <a:spcPct val="40000"/>
              </a:spcBef>
            </a:pPr>
            <a:endParaRPr lang="en-GB" sz="1600" dirty="0">
              <a:solidFill>
                <a:schemeClr val="tx1"/>
              </a:solidFill>
            </a:endParaRPr>
          </a:p>
          <a:p>
            <a:pPr algn="r">
              <a:spcBef>
                <a:spcPct val="40000"/>
              </a:spcBef>
            </a:pPr>
            <a:r>
              <a:rPr lang="en-GB" sz="1600" dirty="0">
                <a:solidFill>
                  <a:schemeClr val="tx1"/>
                </a:solidFill>
              </a:rPr>
              <a:t>1993</a:t>
            </a:r>
          </a:p>
          <a:p>
            <a:pPr algn="r">
              <a:spcBef>
                <a:spcPct val="40000"/>
              </a:spcBef>
            </a:pPr>
            <a:endParaRPr lang="en-GB" sz="1600" dirty="0">
              <a:solidFill>
                <a:schemeClr val="tx1"/>
              </a:solidFill>
            </a:endParaRPr>
          </a:p>
          <a:p>
            <a:pPr algn="r">
              <a:spcBef>
                <a:spcPct val="40000"/>
              </a:spcBef>
            </a:pPr>
            <a:r>
              <a:rPr lang="en-GB" sz="1600" dirty="0">
                <a:solidFill>
                  <a:schemeClr val="tx1"/>
                </a:solidFill>
              </a:rPr>
              <a:t>1993</a:t>
            </a:r>
          </a:p>
          <a:p>
            <a:pPr algn="r">
              <a:spcBef>
                <a:spcPct val="40000"/>
              </a:spcBef>
            </a:pPr>
            <a:endParaRPr lang="en-GB" sz="1600" dirty="0">
              <a:solidFill>
                <a:schemeClr val="tx1"/>
              </a:solidFill>
            </a:endParaRPr>
          </a:p>
          <a:p>
            <a:pPr algn="r">
              <a:spcBef>
                <a:spcPct val="40000"/>
              </a:spcBef>
            </a:pPr>
            <a:r>
              <a:rPr lang="en-GB" sz="1600" dirty="0">
                <a:solidFill>
                  <a:schemeClr val="tx1"/>
                </a:solidFill>
              </a:rPr>
              <a:t>1995</a:t>
            </a:r>
          </a:p>
        </p:txBody>
      </p:sp>
      <p:sp>
        <p:nvSpPr>
          <p:cNvPr id="137237" name="Text Box 21"/>
          <p:cNvSpPr txBox="1">
            <a:spLocks noChangeArrowheads="1"/>
          </p:cNvSpPr>
          <p:nvPr/>
        </p:nvSpPr>
        <p:spPr bwMode="auto">
          <a:xfrm>
            <a:off x="3080808" y="5753101"/>
            <a:ext cx="2520950" cy="91598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GB" dirty="0">
                <a:solidFill>
                  <a:schemeClr val="tx1"/>
                </a:solidFill>
              </a:rPr>
              <a:t>All models provided by Midland Valley Exploration (MVE)</a:t>
            </a:r>
          </a:p>
        </p:txBody>
      </p:sp>
      <p:pic>
        <p:nvPicPr>
          <p:cNvPr id="137249" name="Picture 33" descr="new-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576" y="3467617"/>
            <a:ext cx="1389180" cy="3274496"/>
          </a:xfrm>
          <a:prstGeom prst="rect">
            <a:avLst/>
          </a:prstGeom>
          <a:noFill/>
          <a:extLst>
            <a:ext uri="{909E8E84-426E-40DD-AFC4-6F175D3DCCD1}">
              <a14:hiddenFill xmlns:a14="http://schemas.microsoft.com/office/drawing/2010/main">
                <a:solidFill>
                  <a:srgbClr val="FFFFFF"/>
                </a:solidFill>
              </a14:hiddenFill>
            </a:ext>
          </a:extLst>
        </p:spPr>
      </p:pic>
      <p:sp>
        <p:nvSpPr>
          <p:cNvPr id="137250" name="Rectangle 34"/>
          <p:cNvSpPr>
            <a:spLocks noChangeArrowheads="1"/>
          </p:cNvSpPr>
          <p:nvPr/>
        </p:nvSpPr>
        <p:spPr bwMode="auto">
          <a:xfrm>
            <a:off x="611188" y="3453871"/>
            <a:ext cx="2330568" cy="321521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 name="Rectangle 1"/>
          <p:cNvSpPr/>
          <p:nvPr/>
        </p:nvSpPr>
        <p:spPr>
          <a:xfrm>
            <a:off x="352954" y="1108293"/>
            <a:ext cx="8609541" cy="2062103"/>
          </a:xfrm>
          <a:prstGeom prst="rect">
            <a:avLst/>
          </a:prstGeom>
        </p:spPr>
        <p:txBody>
          <a:bodyPr wrap="square">
            <a:spAutoFit/>
          </a:bodyPr>
          <a:lstStyle/>
          <a:p>
            <a:r>
              <a:rPr lang="en-GB" sz="2800" dirty="0" smtClean="0">
                <a:solidFill>
                  <a:srgbClr val="FF0000"/>
                </a:solidFill>
              </a:rPr>
              <a:t>Geological data inherently under-constrained and therefore uncertain</a:t>
            </a:r>
          </a:p>
          <a:p>
            <a:r>
              <a:rPr lang="en-GB" sz="2400" dirty="0" smtClean="0"/>
              <a:t>Bond et al. (2007, 2012) </a:t>
            </a:r>
          </a:p>
          <a:p>
            <a:r>
              <a:rPr lang="en-GB" sz="2400" dirty="0" smtClean="0"/>
              <a:t>445 interpretations of a seismic image: 21% </a:t>
            </a:r>
            <a:r>
              <a:rPr lang="ja-JP" altLang="en-GB" sz="2400" dirty="0" smtClean="0">
                <a:latin typeface="Arial"/>
              </a:rPr>
              <a:t>“</a:t>
            </a:r>
            <a:r>
              <a:rPr lang="en-GB" sz="2400" dirty="0" smtClean="0"/>
              <a:t>correct</a:t>
            </a:r>
            <a:r>
              <a:rPr lang="ja-JP" altLang="en-GB" sz="2400" dirty="0" smtClean="0">
                <a:latin typeface="Arial"/>
              </a:rPr>
              <a:t>”</a:t>
            </a:r>
            <a:r>
              <a:rPr lang="en-GB" sz="2400" dirty="0" smtClean="0"/>
              <a:t> </a:t>
            </a:r>
          </a:p>
          <a:p>
            <a:r>
              <a:rPr lang="en-GB" sz="2400" dirty="0" smtClean="0"/>
              <a:t>184 self- defined experts: 35% correct </a:t>
            </a:r>
            <a:endParaRPr lang="en-GB" sz="2400" dirty="0"/>
          </a:p>
        </p:txBody>
      </p:sp>
    </p:spTree>
    <p:extLst>
      <p:ext uri="{BB962C8B-B14F-4D97-AF65-F5344CB8AC3E}">
        <p14:creationId xmlns:p14="http://schemas.microsoft.com/office/powerpoint/2010/main" val="21309580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267" y="493587"/>
            <a:ext cx="6570133" cy="984805"/>
          </a:xfrm>
        </p:spPr>
        <p:txBody>
          <a:bodyPr>
            <a:normAutofit fontScale="90000"/>
          </a:bodyPr>
          <a:lstStyle/>
          <a:p>
            <a:r>
              <a:rPr lang="en-US" sz="4000" dirty="0" smtClean="0"/>
              <a:t>Geological concept uncertainty and risk</a:t>
            </a:r>
            <a:endParaRPr lang="en-US" sz="4000" dirty="0"/>
          </a:p>
        </p:txBody>
      </p:sp>
      <p:sp>
        <p:nvSpPr>
          <p:cNvPr id="3" name="Content Placeholder 2"/>
          <p:cNvSpPr>
            <a:spLocks noGrp="1"/>
          </p:cNvSpPr>
          <p:nvPr>
            <p:ph idx="1"/>
          </p:nvPr>
        </p:nvSpPr>
        <p:spPr/>
        <p:txBody>
          <a:bodyPr/>
          <a:lstStyle/>
          <a:p>
            <a:r>
              <a:rPr lang="en-US" dirty="0" err="1" smtClean="0"/>
              <a:t>vchdth</a:t>
            </a:r>
            <a:endParaRPr lang="en-US" dirty="0"/>
          </a:p>
        </p:txBody>
      </p:sp>
      <p:pic>
        <p:nvPicPr>
          <p:cNvPr id="5" name="Picture 4"/>
          <p:cNvPicPr>
            <a:picLocks noChangeAspect="1"/>
          </p:cNvPicPr>
          <p:nvPr/>
        </p:nvPicPr>
        <p:blipFill>
          <a:blip r:embed="rId2"/>
          <a:stretch>
            <a:fillRect/>
          </a:stretch>
        </p:blipFill>
        <p:spPr>
          <a:xfrm>
            <a:off x="0" y="1799399"/>
            <a:ext cx="4748778" cy="5058602"/>
          </a:xfrm>
          <a:prstGeom prst="rect">
            <a:avLst/>
          </a:prstGeom>
        </p:spPr>
      </p:pic>
      <p:pic>
        <p:nvPicPr>
          <p:cNvPr id="6" name="Picture 5"/>
          <p:cNvPicPr>
            <a:picLocks noChangeAspect="1"/>
          </p:cNvPicPr>
          <p:nvPr/>
        </p:nvPicPr>
        <p:blipFill>
          <a:blip r:embed="rId3"/>
          <a:stretch>
            <a:fillRect/>
          </a:stretch>
        </p:blipFill>
        <p:spPr>
          <a:xfrm>
            <a:off x="4758267" y="3766408"/>
            <a:ext cx="4385733" cy="2955067"/>
          </a:xfrm>
          <a:prstGeom prst="rect">
            <a:avLst/>
          </a:prstGeom>
        </p:spPr>
      </p:pic>
      <p:sp>
        <p:nvSpPr>
          <p:cNvPr id="7" name="TextBox 6"/>
          <p:cNvSpPr txBox="1"/>
          <p:nvPr/>
        </p:nvSpPr>
        <p:spPr>
          <a:xfrm>
            <a:off x="4903848" y="1446577"/>
            <a:ext cx="4240152" cy="2308324"/>
          </a:xfrm>
          <a:prstGeom prst="rect">
            <a:avLst/>
          </a:prstGeom>
          <a:noFill/>
        </p:spPr>
        <p:txBody>
          <a:bodyPr wrap="square" rtlCol="0">
            <a:spAutoFit/>
          </a:bodyPr>
          <a:lstStyle/>
          <a:p>
            <a:r>
              <a:rPr lang="en-US" sz="2400" dirty="0" smtClean="0"/>
              <a:t>US basins largely “</a:t>
            </a:r>
            <a:r>
              <a:rPr lang="en-US" sz="2400" dirty="0" err="1" smtClean="0"/>
              <a:t>undeformed</a:t>
            </a:r>
            <a:r>
              <a:rPr lang="en-US" sz="2400" dirty="0" smtClean="0"/>
              <a:t>”</a:t>
            </a:r>
          </a:p>
          <a:p>
            <a:r>
              <a:rPr lang="en-US" sz="2400" dirty="0" smtClean="0"/>
              <a:t>UK basins significantly folded and faulted</a:t>
            </a:r>
          </a:p>
          <a:p>
            <a:endParaRPr lang="en-US" sz="2400" dirty="0"/>
          </a:p>
          <a:p>
            <a:r>
              <a:rPr lang="en-US" sz="2400" dirty="0" err="1" smtClean="0"/>
              <a:t>Preece</a:t>
            </a:r>
            <a:r>
              <a:rPr lang="en-US" sz="2400" dirty="0" smtClean="0"/>
              <a:t> Hall earthquakes – more later from Paul</a:t>
            </a:r>
            <a:endParaRPr lang="en-US" sz="2400" dirty="0"/>
          </a:p>
        </p:txBody>
      </p:sp>
    </p:spTree>
    <p:extLst>
      <p:ext uri="{BB962C8B-B14F-4D97-AF65-F5344CB8AC3E}">
        <p14:creationId xmlns:p14="http://schemas.microsoft.com/office/powerpoint/2010/main" val="3784925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2261"/>
            <a:ext cx="8229600" cy="984805"/>
          </a:xfrm>
        </p:spPr>
        <p:txBody>
          <a:bodyPr/>
          <a:lstStyle/>
          <a:p>
            <a:r>
              <a:rPr lang="en-GB" dirty="0" smtClean="0"/>
              <a:t>Unconventional gas </a:t>
            </a:r>
            <a:endParaRPr lang="en-US" dirty="0"/>
          </a:p>
        </p:txBody>
      </p:sp>
      <p:sp>
        <p:nvSpPr>
          <p:cNvPr id="3" name="Content Placeholder 2"/>
          <p:cNvSpPr>
            <a:spLocks noGrp="1"/>
          </p:cNvSpPr>
          <p:nvPr>
            <p:ph idx="1"/>
          </p:nvPr>
        </p:nvSpPr>
        <p:spPr>
          <a:xfrm>
            <a:off x="282236" y="1467066"/>
            <a:ext cx="5239660" cy="5254409"/>
          </a:xfrm>
        </p:spPr>
        <p:txBody>
          <a:bodyPr>
            <a:normAutofit fontScale="70000" lnSpcReduction="20000"/>
          </a:bodyPr>
          <a:lstStyle/>
          <a:p>
            <a:pPr marL="0" indent="0">
              <a:buNone/>
            </a:pPr>
            <a:r>
              <a:rPr lang="en-GB" sz="3400" b="1" dirty="0" smtClean="0"/>
              <a:t>commercial quantities of methane </a:t>
            </a:r>
            <a:r>
              <a:rPr lang="en-GB" sz="3400" dirty="0" smtClean="0"/>
              <a:t>(± ethane, hydrogen, carbon monoxide </a:t>
            </a:r>
            <a:r>
              <a:rPr lang="en-GB" sz="3400" dirty="0" err="1" smtClean="0"/>
              <a:t>etc</a:t>
            </a:r>
            <a:r>
              <a:rPr lang="en-GB" sz="3400" dirty="0" smtClean="0"/>
              <a:t>) </a:t>
            </a:r>
            <a:r>
              <a:rPr lang="en-GB" sz="3400" b="1" dirty="0" smtClean="0"/>
              <a:t>obtained by means other than traditional methods of drilling into naturally permeable rocks containing free gas phases</a:t>
            </a:r>
          </a:p>
          <a:p>
            <a:pPr marL="100013"/>
            <a:r>
              <a:rPr lang="en-GB" dirty="0" smtClean="0"/>
              <a:t>extraction of ‘conventional gas’ often also involves reservoir stimulation by </a:t>
            </a:r>
            <a:r>
              <a:rPr lang="en-GB" dirty="0" err="1" smtClean="0"/>
              <a:t>fracking</a:t>
            </a:r>
            <a:r>
              <a:rPr lang="en-GB" dirty="0" smtClean="0"/>
              <a:t>, pumping, ‘flooding’ (with air, CO</a:t>
            </a:r>
            <a:r>
              <a:rPr lang="en-GB" baseline="-25000" dirty="0" smtClean="0"/>
              <a:t>2</a:t>
            </a:r>
            <a:r>
              <a:rPr lang="en-GB" dirty="0" smtClean="0"/>
              <a:t>, or even fire) </a:t>
            </a:r>
            <a:r>
              <a:rPr lang="en-GB" dirty="0" err="1" smtClean="0"/>
              <a:t>etc</a:t>
            </a:r>
            <a:endParaRPr lang="en-GB" dirty="0" smtClean="0"/>
          </a:p>
          <a:p>
            <a:pPr marL="100013"/>
            <a:r>
              <a:rPr lang="en-GB" dirty="0" smtClean="0"/>
              <a:t>the distinction between ‘conventional’ and ‘unconventional’ thus largely boils down to geology: conventional reservoirs are typically sandstones (and sometimes other hard rocks) whereas unconventional gas targets include rocks traditionally regarded as ‘source rocks’ rather than reservoir rocks: shale, coal </a:t>
            </a:r>
            <a:r>
              <a:rPr lang="en-GB" dirty="0" err="1" smtClean="0"/>
              <a:t>etc</a:t>
            </a:r>
            <a:endParaRPr lang="en-GB" dirty="0" smtClean="0"/>
          </a:p>
          <a:p>
            <a:endParaRPr lang="en-US" dirty="0"/>
          </a:p>
        </p:txBody>
      </p:sp>
      <p:sp>
        <p:nvSpPr>
          <p:cNvPr id="4" name="Title 1"/>
          <p:cNvSpPr txBox="1">
            <a:spLocks/>
          </p:cNvSpPr>
          <p:nvPr/>
        </p:nvSpPr>
        <p:spPr>
          <a:xfrm>
            <a:off x="5420197" y="4904240"/>
            <a:ext cx="3607568" cy="1033171"/>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GB" dirty="0" smtClean="0"/>
              <a:t>Conventional oil and gas wells, onshore UK </a:t>
            </a:r>
            <a:endParaRPr lang="en-GB"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08" r="11223"/>
          <a:stretch/>
        </p:blipFill>
        <p:spPr bwMode="auto">
          <a:xfrm>
            <a:off x="5521896" y="1467066"/>
            <a:ext cx="3505869" cy="3220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826096" y="5798145"/>
            <a:ext cx="3201669" cy="923330"/>
          </a:xfrm>
          <a:prstGeom prst="rect">
            <a:avLst/>
          </a:prstGeom>
          <a:noFill/>
        </p:spPr>
        <p:txBody>
          <a:bodyPr wrap="square" rtlCol="0">
            <a:spAutoFit/>
          </a:bodyPr>
          <a:lstStyle/>
          <a:p>
            <a:r>
              <a:rPr lang="en-GB" dirty="0" smtClean="0"/>
              <a:t>= wells drilled</a:t>
            </a:r>
          </a:p>
          <a:p>
            <a:r>
              <a:rPr lang="en-GB" dirty="0" smtClean="0"/>
              <a:t>=  wells from which gas has been produced</a:t>
            </a:r>
            <a:endParaRPr lang="en-GB" dirty="0"/>
          </a:p>
        </p:txBody>
      </p:sp>
      <p:sp>
        <p:nvSpPr>
          <p:cNvPr id="7" name="Oval 6"/>
          <p:cNvSpPr/>
          <p:nvPr/>
        </p:nvSpPr>
        <p:spPr>
          <a:xfrm>
            <a:off x="5678042" y="5919774"/>
            <a:ext cx="129480" cy="10801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5696616" y="6171802"/>
            <a:ext cx="129480" cy="108012"/>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44408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Offshore unconventional gas?</a:t>
            </a:r>
            <a:endParaRPr lang="en-US" dirty="0"/>
          </a:p>
        </p:txBody>
      </p:sp>
      <p:sp>
        <p:nvSpPr>
          <p:cNvPr id="3" name="Content Placeholder 2"/>
          <p:cNvSpPr>
            <a:spLocks noGrp="1"/>
          </p:cNvSpPr>
          <p:nvPr>
            <p:ph idx="1"/>
          </p:nvPr>
        </p:nvSpPr>
        <p:spPr/>
        <p:txBody>
          <a:bodyPr/>
          <a:lstStyle/>
          <a:p>
            <a:r>
              <a:rPr lang="en-US" dirty="0" smtClean="0"/>
              <a:t>No current offshore production globally</a:t>
            </a:r>
          </a:p>
          <a:p>
            <a:r>
              <a:rPr lang="en-US" dirty="0" smtClean="0"/>
              <a:t>Technically possible</a:t>
            </a:r>
          </a:p>
          <a:p>
            <a:r>
              <a:rPr lang="en-US" dirty="0" smtClean="0"/>
              <a:t>Publically more acceptable?</a:t>
            </a:r>
          </a:p>
          <a:p>
            <a:r>
              <a:rPr lang="en-US" dirty="0" smtClean="0"/>
              <a:t>Ideally in next 10-15 years before platforms decommissioned</a:t>
            </a:r>
          </a:p>
          <a:p>
            <a:endParaRPr lang="en-US" dirty="0"/>
          </a:p>
          <a:p>
            <a:endParaRPr lang="en-US" dirty="0"/>
          </a:p>
        </p:txBody>
      </p:sp>
      <p:pic>
        <p:nvPicPr>
          <p:cNvPr id="5" name="Picture 1"/>
          <p:cNvPicPr>
            <a:picLocks noChangeAspect="1" noChangeArrowheads="1"/>
          </p:cNvPicPr>
          <p:nvPr/>
        </p:nvPicPr>
        <p:blipFill>
          <a:blip r:embed="rId2"/>
          <a:srcRect/>
          <a:stretch>
            <a:fillRect/>
          </a:stretch>
        </p:blipFill>
        <p:spPr bwMode="auto">
          <a:xfrm>
            <a:off x="4357017" y="4411106"/>
            <a:ext cx="4786984" cy="2310370"/>
          </a:xfrm>
          <a:prstGeom prst="rect">
            <a:avLst/>
          </a:prstGeom>
          <a:noFill/>
          <a:ln w="9525">
            <a:noFill/>
            <a:miter lim="800000"/>
            <a:headEnd/>
            <a:tailEnd/>
          </a:ln>
        </p:spPr>
      </p:pic>
      <p:sp>
        <p:nvSpPr>
          <p:cNvPr id="6" name="TextBox 5"/>
          <p:cNvSpPr txBox="1"/>
          <p:nvPr/>
        </p:nvSpPr>
        <p:spPr>
          <a:xfrm>
            <a:off x="1167938" y="5932238"/>
            <a:ext cx="2965828" cy="584776"/>
          </a:xfrm>
          <a:prstGeom prst="rect">
            <a:avLst/>
          </a:prstGeom>
          <a:noFill/>
        </p:spPr>
        <p:txBody>
          <a:bodyPr wrap="square" rtlCol="0">
            <a:spAutoFit/>
          </a:bodyPr>
          <a:lstStyle/>
          <a:p>
            <a:pPr algn="r"/>
            <a:r>
              <a:rPr lang="en-GB" sz="1600" dirty="0" smtClean="0"/>
              <a:t>Source: Knight </a:t>
            </a:r>
            <a:r>
              <a:rPr lang="en-GB" sz="1600" i="1" dirty="0" smtClean="0"/>
              <a:t>et </a:t>
            </a:r>
            <a:r>
              <a:rPr lang="en-GB" sz="1600" dirty="0" smtClean="0"/>
              <a:t>al. (1996) Geol. Soc. </a:t>
            </a:r>
            <a:r>
              <a:rPr lang="en-GB" sz="1600" dirty="0"/>
              <a:t>Special </a:t>
            </a:r>
            <a:r>
              <a:rPr lang="en-GB" sz="1600" dirty="0" smtClean="0"/>
              <a:t>Publ. 109: 43-57</a:t>
            </a:r>
            <a:endParaRPr lang="en-GB" sz="1600" dirty="0"/>
          </a:p>
        </p:txBody>
      </p:sp>
    </p:spTree>
    <p:extLst>
      <p:ext uri="{BB962C8B-B14F-4D97-AF65-F5344CB8AC3E}">
        <p14:creationId xmlns:p14="http://schemas.microsoft.com/office/powerpoint/2010/main" val="3842376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Shale Gas </a:t>
            </a:r>
            <a:r>
              <a:rPr lang="en-US" dirty="0" err="1" smtClean="0"/>
              <a:t>vs</a:t>
            </a:r>
            <a:r>
              <a:rPr lang="en-US" dirty="0" smtClean="0"/>
              <a:t> Shale Oil and Oil Shale</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Shale oil </a:t>
            </a:r>
            <a:r>
              <a:rPr lang="en-US" dirty="0" smtClean="0"/>
              <a:t>"How much money you can make out of the </a:t>
            </a:r>
            <a:r>
              <a:rPr lang="en-US" dirty="0" smtClean="0">
                <a:solidFill>
                  <a:srgbClr val="FF0000"/>
                </a:solidFill>
              </a:rPr>
              <a:t>liquids </a:t>
            </a:r>
            <a:r>
              <a:rPr lang="en-US" dirty="0" smtClean="0"/>
              <a:t>that you are producing during the shale gas operations. If the shale gas is fairly wet then, even though the dry gas you are selling is not earning you any money, you will earn a lot of money from producing the liquids and that is the key to the continuation of the revolution in the US at the moment.” (Para 10. ECC report)</a:t>
            </a:r>
          </a:p>
          <a:p>
            <a:endParaRPr lang="en-US" dirty="0" smtClean="0"/>
          </a:p>
          <a:p>
            <a:r>
              <a:rPr lang="en-US" b="1" dirty="0" smtClean="0"/>
              <a:t>Oil shales </a:t>
            </a:r>
            <a:r>
              <a:rPr lang="en-US" dirty="0" smtClean="0"/>
              <a:t>– possible to retort in situ </a:t>
            </a:r>
            <a:endParaRPr lang="en-US" dirty="0"/>
          </a:p>
          <a:p>
            <a:r>
              <a:rPr lang="en-US" dirty="0" smtClean="0"/>
              <a:t>West </a:t>
            </a:r>
            <a:r>
              <a:rPr lang="en-US" dirty="0"/>
              <a:t>L</a:t>
            </a:r>
            <a:r>
              <a:rPr lang="en-US" dirty="0" smtClean="0"/>
              <a:t>othian oil shale fm. Very shallow - so environmental no no.</a:t>
            </a:r>
            <a:endParaRPr lang="en-US" dirty="0"/>
          </a:p>
        </p:txBody>
      </p:sp>
    </p:spTree>
    <p:extLst>
      <p:ext uri="{BB962C8B-B14F-4D97-AF65-F5344CB8AC3E}">
        <p14:creationId xmlns:p14="http://schemas.microsoft.com/office/powerpoint/2010/main" val="42195211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Thank you!</a:t>
            </a:r>
            <a:endParaRPr lang="en-US" dirty="0"/>
          </a:p>
        </p:txBody>
      </p:sp>
    </p:spTree>
    <p:extLst>
      <p:ext uri="{BB962C8B-B14F-4D97-AF65-F5344CB8AC3E}">
        <p14:creationId xmlns:p14="http://schemas.microsoft.com/office/powerpoint/2010/main" val="123588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40320" y="2238324"/>
            <a:ext cx="7548851" cy="3711816"/>
          </a:xfrm>
          <a:prstGeom prst="rect">
            <a:avLst/>
          </a:prstGeom>
        </p:spPr>
      </p:pic>
      <p:sp>
        <p:nvSpPr>
          <p:cNvPr id="5" name="TextBox 4"/>
          <p:cNvSpPr txBox="1"/>
          <p:nvPr/>
        </p:nvSpPr>
        <p:spPr>
          <a:xfrm>
            <a:off x="457200" y="6250601"/>
            <a:ext cx="8105266" cy="369332"/>
          </a:xfrm>
          <a:prstGeom prst="rect">
            <a:avLst/>
          </a:prstGeom>
          <a:noFill/>
        </p:spPr>
        <p:txBody>
          <a:bodyPr wrap="square" rtlCol="0">
            <a:spAutoFit/>
          </a:bodyPr>
          <a:lstStyle/>
          <a:p>
            <a:r>
              <a:rPr lang="pl-PL" dirty="0" err="1" smtClean="0"/>
              <a:t>https</a:t>
            </a:r>
            <a:r>
              <a:rPr lang="pl-PL" dirty="0" smtClean="0"/>
              <a:t>://</a:t>
            </a:r>
            <a:r>
              <a:rPr lang="pl-PL" dirty="0" err="1" smtClean="0"/>
              <a:t>www.og.decc.gov.uk</a:t>
            </a:r>
            <a:r>
              <a:rPr lang="pl-PL" dirty="0" smtClean="0"/>
              <a:t>/</a:t>
            </a:r>
            <a:r>
              <a:rPr lang="pl-PL" dirty="0" err="1" smtClean="0"/>
              <a:t>UKpromote</a:t>
            </a:r>
            <a:r>
              <a:rPr lang="pl-PL" dirty="0" smtClean="0"/>
              <a:t>/</a:t>
            </a:r>
            <a:r>
              <a:rPr lang="pl-PL" dirty="0" err="1" smtClean="0"/>
              <a:t>onshore_paper</a:t>
            </a:r>
            <a:r>
              <a:rPr lang="pl-PL" dirty="0" smtClean="0"/>
              <a:t>/</a:t>
            </a:r>
            <a:r>
              <a:rPr lang="pl-PL" dirty="0" err="1" smtClean="0"/>
              <a:t>UK_onshore_shalegas.pdf</a:t>
            </a:r>
            <a:endParaRPr lang="en-US" dirty="0"/>
          </a:p>
        </p:txBody>
      </p:sp>
      <p:sp>
        <p:nvSpPr>
          <p:cNvPr id="7" name="Content Placeholder 2"/>
          <p:cNvSpPr txBox="1">
            <a:spLocks/>
          </p:cNvSpPr>
          <p:nvPr/>
        </p:nvSpPr>
        <p:spPr>
          <a:xfrm>
            <a:off x="457200" y="956018"/>
            <a:ext cx="8519118" cy="57654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t>Tight gas</a:t>
            </a:r>
            <a:r>
              <a:rPr lang="en-US" sz="2400" dirty="0" smtClean="0"/>
              <a:t>: relatively </a:t>
            </a:r>
            <a:r>
              <a:rPr lang="fr-FR" sz="2400" dirty="0" err="1" smtClean="0"/>
              <a:t>impermeable</a:t>
            </a:r>
            <a:r>
              <a:rPr lang="fr-FR" sz="2400" dirty="0" smtClean="0"/>
              <a:t> </a:t>
            </a:r>
            <a:r>
              <a:rPr lang="en-US" sz="2400" dirty="0" smtClean="0"/>
              <a:t>rock, </a:t>
            </a:r>
            <a:r>
              <a:rPr lang="sk-SK" sz="2400" dirty="0" smtClean="0"/>
              <a:t>limestone </a:t>
            </a:r>
            <a:r>
              <a:rPr lang="en-US" sz="2400" dirty="0" smtClean="0"/>
              <a:t>or sandstone</a:t>
            </a:r>
            <a:endParaRPr lang="cs-CZ" sz="2400" dirty="0" smtClean="0"/>
          </a:p>
          <a:p>
            <a:r>
              <a:rPr lang="en-US" sz="2400" b="1" dirty="0" smtClean="0"/>
              <a:t>Shale gas</a:t>
            </a:r>
            <a:r>
              <a:rPr lang="en-US" sz="2400" dirty="0" smtClean="0"/>
              <a:t>: gas </a:t>
            </a:r>
            <a:r>
              <a:rPr lang="da-DK" sz="2400" dirty="0" err="1" smtClean="0"/>
              <a:t>trapped</a:t>
            </a:r>
            <a:r>
              <a:rPr lang="da-DK" sz="2400" dirty="0" smtClean="0"/>
              <a:t> </a:t>
            </a:r>
            <a:r>
              <a:rPr lang="en-US" sz="2400" dirty="0" smtClean="0"/>
              <a:t>in fine‐grained sedimentary rock -shale </a:t>
            </a:r>
          </a:p>
          <a:p>
            <a:r>
              <a:rPr lang="cs-CZ" sz="2400" b="1" dirty="0" err="1" smtClean="0"/>
              <a:t>Coal‐bed</a:t>
            </a:r>
            <a:r>
              <a:rPr lang="cs-CZ" sz="2400" b="1" dirty="0" smtClean="0"/>
              <a:t> </a:t>
            </a:r>
            <a:r>
              <a:rPr lang="en-US" sz="2400" b="1" dirty="0" smtClean="0"/>
              <a:t>methane (CBM)</a:t>
            </a:r>
            <a:r>
              <a:rPr lang="en-US" sz="2400" dirty="0" smtClean="0"/>
              <a:t>: gas </a:t>
            </a:r>
            <a:r>
              <a:rPr lang="da-DK" sz="2400" dirty="0" err="1" smtClean="0"/>
              <a:t>trapped</a:t>
            </a:r>
            <a:r>
              <a:rPr lang="da-DK" sz="2400" dirty="0" smtClean="0"/>
              <a:t> </a:t>
            </a:r>
            <a:r>
              <a:rPr lang="en-US" sz="2400" dirty="0" smtClean="0"/>
              <a:t>in coal seams, adsorbed in the solid </a:t>
            </a:r>
            <a:r>
              <a:rPr lang="hr-HR" sz="2400" dirty="0" smtClean="0"/>
              <a:t>matrix </a:t>
            </a:r>
            <a:r>
              <a:rPr lang="cs-CZ" sz="2400" dirty="0" err="1" smtClean="0"/>
              <a:t>of</a:t>
            </a:r>
            <a:r>
              <a:rPr lang="cs-CZ" sz="2400" dirty="0" smtClean="0"/>
              <a:t> </a:t>
            </a:r>
            <a:r>
              <a:rPr lang="en-US" sz="2400" dirty="0" smtClean="0"/>
              <a:t>the coal</a:t>
            </a:r>
          </a:p>
          <a:p>
            <a:endParaRPr lang="en-US" sz="2400" dirty="0"/>
          </a:p>
        </p:txBody>
      </p:sp>
    </p:spTree>
    <p:extLst>
      <p:ext uri="{BB962C8B-B14F-4D97-AF65-F5344CB8AC3E}">
        <p14:creationId xmlns:p14="http://schemas.microsoft.com/office/powerpoint/2010/main" val="16396016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a:t>
            </a:r>
            <a:r>
              <a:rPr lang="en-GB" dirty="0" smtClean="0"/>
              <a:t>nconventional gas</a:t>
            </a:r>
            <a:endParaRPr lang="en-GB" dirty="0"/>
          </a:p>
        </p:txBody>
      </p:sp>
      <p:sp>
        <p:nvSpPr>
          <p:cNvPr id="3" name="Content Placeholder 2"/>
          <p:cNvSpPr>
            <a:spLocks noGrp="1"/>
          </p:cNvSpPr>
          <p:nvPr>
            <p:ph idx="1"/>
          </p:nvPr>
        </p:nvSpPr>
        <p:spPr/>
        <p:txBody>
          <a:bodyPr>
            <a:normAutofit/>
          </a:bodyPr>
          <a:lstStyle/>
          <a:p>
            <a:r>
              <a:rPr lang="en-GB" dirty="0" smtClean="0"/>
              <a:t>Fossil sources of unconventional gas: </a:t>
            </a:r>
          </a:p>
          <a:p>
            <a:pPr lvl="1"/>
            <a:r>
              <a:rPr lang="en-GB" dirty="0" smtClean="0"/>
              <a:t>Shale gas</a:t>
            </a:r>
          </a:p>
          <a:p>
            <a:pPr lvl="1"/>
            <a:r>
              <a:rPr lang="en-GB" dirty="0" err="1" smtClean="0">
                <a:solidFill>
                  <a:schemeClr val="accent1"/>
                </a:solidFill>
              </a:rPr>
              <a:t>Coalbed</a:t>
            </a:r>
            <a:r>
              <a:rPr lang="en-GB" dirty="0" smtClean="0">
                <a:solidFill>
                  <a:schemeClr val="accent1"/>
                </a:solidFill>
              </a:rPr>
              <a:t> methane</a:t>
            </a:r>
          </a:p>
          <a:p>
            <a:pPr lvl="1"/>
            <a:r>
              <a:rPr lang="en-GB" dirty="0">
                <a:solidFill>
                  <a:schemeClr val="accent1"/>
                </a:solidFill>
              </a:rPr>
              <a:t>Underground coal gasification</a:t>
            </a:r>
          </a:p>
          <a:p>
            <a:pPr marL="457200" lvl="1" indent="0">
              <a:buNone/>
            </a:pPr>
            <a:endParaRPr lang="en-GB" dirty="0" smtClean="0"/>
          </a:p>
          <a:p>
            <a:r>
              <a:rPr lang="en-GB" dirty="0" smtClean="0">
                <a:solidFill>
                  <a:schemeClr val="bg1">
                    <a:lumMod val="65000"/>
                  </a:schemeClr>
                </a:solidFill>
              </a:rPr>
              <a:t>Renewable sources of unconventional gas:</a:t>
            </a:r>
          </a:p>
          <a:p>
            <a:pPr lvl="1"/>
            <a:r>
              <a:rPr lang="en-GB" dirty="0" smtClean="0">
                <a:solidFill>
                  <a:schemeClr val="bg1">
                    <a:lumMod val="65000"/>
                  </a:schemeClr>
                </a:solidFill>
              </a:rPr>
              <a:t>anaerobic digestion</a:t>
            </a:r>
          </a:p>
          <a:p>
            <a:pPr lvl="1"/>
            <a:r>
              <a:rPr lang="en-GB" dirty="0" smtClean="0">
                <a:solidFill>
                  <a:schemeClr val="bg1">
                    <a:lumMod val="65000"/>
                  </a:schemeClr>
                </a:solidFill>
              </a:rPr>
              <a:t>biomass gasification</a:t>
            </a:r>
          </a:p>
          <a:p>
            <a:pPr lvl="1"/>
            <a:r>
              <a:rPr lang="en-GB" dirty="0">
                <a:solidFill>
                  <a:schemeClr val="bg1">
                    <a:lumMod val="65000"/>
                  </a:schemeClr>
                </a:solidFill>
              </a:rPr>
              <a:t>h</a:t>
            </a:r>
            <a:r>
              <a:rPr lang="en-GB" dirty="0" smtClean="0">
                <a:solidFill>
                  <a:schemeClr val="bg1">
                    <a:lumMod val="65000"/>
                  </a:schemeClr>
                </a:solidFill>
              </a:rPr>
              <a:t>ydrogen from electrolysis of water</a:t>
            </a:r>
            <a:endParaRPr lang="en-GB" dirty="0">
              <a:solidFill>
                <a:schemeClr val="bg1">
                  <a:lumMod val="65000"/>
                </a:schemeClr>
              </a:solidFill>
            </a:endParaRPr>
          </a:p>
          <a:p>
            <a:endParaRPr lang="en-GB" dirty="0">
              <a:solidFill>
                <a:schemeClr val="bg1">
                  <a:lumMod val="65000"/>
                </a:schemeClr>
              </a:solidFill>
            </a:endParaRPr>
          </a:p>
        </p:txBody>
      </p:sp>
    </p:spTree>
    <p:extLst>
      <p:ext uri="{BB962C8B-B14F-4D97-AF65-F5344CB8AC3E}">
        <p14:creationId xmlns:p14="http://schemas.microsoft.com/office/powerpoint/2010/main" val="1178508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8227" y="5820513"/>
            <a:ext cx="8519653" cy="1599326"/>
          </a:xfrm>
        </p:spPr>
        <p:txBody>
          <a:bodyPr>
            <a:normAutofit/>
          </a:bodyPr>
          <a:lstStyle/>
          <a:p>
            <a:pPr marL="0" indent="0">
              <a:buNone/>
            </a:pPr>
            <a:r>
              <a:rPr lang="da-DK" sz="1800" dirty="0" smtClean="0"/>
              <a:t>Pearson et al (2012) </a:t>
            </a:r>
            <a:r>
              <a:rPr lang="da-DK" sz="1800" dirty="0" err="1" smtClean="0"/>
              <a:t>Unconventional</a:t>
            </a:r>
            <a:r>
              <a:rPr lang="da-DK" sz="1800" dirty="0" smtClean="0"/>
              <a:t> Gas: </a:t>
            </a:r>
            <a:r>
              <a:rPr lang="en-US" sz="1800" dirty="0" smtClean="0"/>
              <a:t>Potential </a:t>
            </a:r>
            <a:r>
              <a:rPr lang="en-US" sz="1800" dirty="0"/>
              <a:t>Energy Market </a:t>
            </a:r>
            <a:r>
              <a:rPr lang="en-US" sz="1800" dirty="0" smtClean="0"/>
              <a:t>Impacts in </a:t>
            </a:r>
            <a:r>
              <a:rPr lang="en-US" sz="1800" dirty="0"/>
              <a:t>the European </a:t>
            </a:r>
            <a:r>
              <a:rPr lang="en-US" sz="1800" dirty="0" smtClean="0"/>
              <a:t>Union. EU JRC Scientific and Policy Reports </a:t>
            </a:r>
          </a:p>
          <a:p>
            <a:pPr marL="0" indent="0">
              <a:buNone/>
            </a:pPr>
            <a:r>
              <a:rPr lang="pl-PL" sz="1800" dirty="0" smtClean="0">
                <a:hlinkClick r:id="rId3"/>
              </a:rPr>
              <a:t>http://ec.europa.eu/dgs/jrc/downloads/jrc_report_2012_09_unconventional_gas.pdf</a:t>
            </a:r>
            <a:endParaRPr lang="pl-PL" sz="1800" dirty="0" smtClean="0"/>
          </a:p>
        </p:txBody>
      </p:sp>
      <p:pic>
        <p:nvPicPr>
          <p:cNvPr id="4" name="Picture 3"/>
          <p:cNvPicPr>
            <a:picLocks noChangeAspect="1"/>
          </p:cNvPicPr>
          <p:nvPr/>
        </p:nvPicPr>
        <p:blipFill rotWithShape="1">
          <a:blip r:embed="rId4"/>
          <a:srcRect t="1994"/>
          <a:stretch/>
        </p:blipFill>
        <p:spPr>
          <a:xfrm>
            <a:off x="607243" y="1325803"/>
            <a:ext cx="7826786" cy="4494710"/>
          </a:xfrm>
          <a:prstGeom prst="rect">
            <a:avLst/>
          </a:prstGeom>
        </p:spPr>
      </p:pic>
      <p:sp>
        <p:nvSpPr>
          <p:cNvPr id="5" name="TextBox 4"/>
          <p:cNvSpPr txBox="1"/>
          <p:nvPr/>
        </p:nvSpPr>
        <p:spPr>
          <a:xfrm>
            <a:off x="328227" y="520325"/>
            <a:ext cx="6378094" cy="707886"/>
          </a:xfrm>
          <a:prstGeom prst="rect">
            <a:avLst/>
          </a:prstGeom>
          <a:noFill/>
        </p:spPr>
        <p:txBody>
          <a:bodyPr wrap="square" rtlCol="0">
            <a:spAutoFit/>
          </a:bodyPr>
          <a:lstStyle/>
          <a:p>
            <a:r>
              <a:rPr lang="en-US" sz="4000" dirty="0" smtClean="0"/>
              <a:t>Reserves </a:t>
            </a:r>
            <a:r>
              <a:rPr lang="en-US" sz="4000" dirty="0" err="1" smtClean="0"/>
              <a:t>vs</a:t>
            </a:r>
            <a:r>
              <a:rPr lang="en-US" sz="4000" dirty="0" smtClean="0"/>
              <a:t> resource</a:t>
            </a:r>
            <a:endParaRPr lang="en-US" sz="4000" dirty="0"/>
          </a:p>
        </p:txBody>
      </p:sp>
    </p:spTree>
    <p:extLst>
      <p:ext uri="{BB962C8B-B14F-4D97-AF65-F5344CB8AC3E}">
        <p14:creationId xmlns:p14="http://schemas.microsoft.com/office/powerpoint/2010/main" val="66566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40993" y="998823"/>
            <a:ext cx="8406887" cy="642101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4000" dirty="0" smtClean="0"/>
              <a:t>	Recovery factor</a:t>
            </a:r>
          </a:p>
          <a:p>
            <a:pPr marL="0" indent="0">
              <a:buFont typeface="Arial"/>
              <a:buNone/>
            </a:pPr>
            <a:r>
              <a:rPr lang="en-US" dirty="0" smtClean="0"/>
              <a:t>Amount of hydrocarbon left in the formation</a:t>
            </a:r>
          </a:p>
          <a:p>
            <a:pPr marL="400050" lvl="1" indent="0">
              <a:buFont typeface="Arial"/>
              <a:buNone/>
            </a:pPr>
            <a:r>
              <a:rPr lang="en-US" dirty="0" smtClean="0"/>
              <a:t>e.g. collapse of pore network, </a:t>
            </a:r>
          </a:p>
          <a:p>
            <a:pPr marL="400050" lvl="1" indent="0">
              <a:buFont typeface="Arial"/>
              <a:buNone/>
            </a:pPr>
            <a:r>
              <a:rPr lang="en-US" dirty="0" err="1" smtClean="0"/>
              <a:t>compartmentalisation</a:t>
            </a:r>
            <a:r>
              <a:rPr lang="en-US" dirty="0" smtClean="0"/>
              <a:t>, “attic oil”</a:t>
            </a:r>
          </a:p>
          <a:p>
            <a:pPr marL="0" indent="0">
              <a:buFont typeface="Arial"/>
              <a:buNone/>
            </a:pPr>
            <a:endParaRPr lang="en-US" dirty="0" smtClean="0"/>
          </a:p>
          <a:p>
            <a:r>
              <a:rPr lang="en-US" dirty="0" smtClean="0"/>
              <a:t>Conventional hydrocarbons 70-80%</a:t>
            </a:r>
          </a:p>
          <a:p>
            <a:r>
              <a:rPr lang="en-US" dirty="0" smtClean="0"/>
              <a:t>Shale gas 15-35%</a:t>
            </a:r>
          </a:p>
          <a:p>
            <a:endParaRPr lang="en-US" dirty="0"/>
          </a:p>
          <a:p>
            <a:r>
              <a:rPr lang="en-US" dirty="0" smtClean="0"/>
              <a:t>In practice the only way to determine the recovery factor is to produce</a:t>
            </a:r>
          </a:p>
          <a:p>
            <a:endParaRPr lang="en-US" dirty="0" smtClean="0"/>
          </a:p>
        </p:txBody>
      </p:sp>
    </p:spTree>
    <p:extLst>
      <p:ext uri="{BB962C8B-B14F-4D97-AF65-F5344CB8AC3E}">
        <p14:creationId xmlns:p14="http://schemas.microsoft.com/office/powerpoint/2010/main" val="326852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7833"/>
            <a:ext cx="7163395" cy="827598"/>
          </a:xfrm>
        </p:spPr>
        <p:txBody>
          <a:bodyPr>
            <a:normAutofit/>
          </a:bodyPr>
          <a:lstStyle/>
          <a:p>
            <a:r>
              <a:rPr lang="en-US" dirty="0" smtClean="0"/>
              <a:t>Discovered </a:t>
            </a:r>
            <a:r>
              <a:rPr lang="en-US" dirty="0" err="1" smtClean="0"/>
              <a:t>vs</a:t>
            </a:r>
            <a:r>
              <a:rPr lang="en-US" dirty="0" smtClean="0"/>
              <a:t> undiscovered</a:t>
            </a:r>
            <a:endParaRPr lang="en-US" dirty="0"/>
          </a:p>
        </p:txBody>
      </p:sp>
      <p:sp>
        <p:nvSpPr>
          <p:cNvPr id="3" name="Content Placeholder 2"/>
          <p:cNvSpPr>
            <a:spLocks noGrp="1"/>
          </p:cNvSpPr>
          <p:nvPr>
            <p:ph idx="1"/>
          </p:nvPr>
        </p:nvSpPr>
        <p:spPr>
          <a:xfrm>
            <a:off x="457200" y="1669464"/>
            <a:ext cx="8229600" cy="5052011"/>
          </a:xfrm>
        </p:spPr>
        <p:txBody>
          <a:bodyPr>
            <a:normAutofit/>
          </a:bodyPr>
          <a:lstStyle/>
          <a:p>
            <a:r>
              <a:rPr lang="en-US" sz="2800" dirty="0" smtClean="0"/>
              <a:t>Conventional petroleum relies on a </a:t>
            </a:r>
            <a:r>
              <a:rPr lang="en-US" sz="2800" i="1" dirty="0" smtClean="0"/>
              <a:t>petroleum system</a:t>
            </a:r>
          </a:p>
          <a:p>
            <a:r>
              <a:rPr lang="en-US" sz="2800" dirty="0" smtClean="0"/>
              <a:t>Shale gas: drilling into the shale will usually yield gas (no migration), technical and economic feasibility unknown </a:t>
            </a:r>
            <a:r>
              <a:rPr lang="en-US" sz="2800" i="1" dirty="0" smtClean="0"/>
              <a:t>until tried</a:t>
            </a:r>
            <a:endParaRPr lang="en-US" sz="2800" i="1" dirty="0"/>
          </a:p>
        </p:txBody>
      </p:sp>
      <p:pic>
        <p:nvPicPr>
          <p:cNvPr id="4" name="Picture 3"/>
          <p:cNvPicPr>
            <a:picLocks noChangeAspect="1"/>
          </p:cNvPicPr>
          <p:nvPr/>
        </p:nvPicPr>
        <p:blipFill>
          <a:blip r:embed="rId2"/>
          <a:stretch>
            <a:fillRect/>
          </a:stretch>
        </p:blipFill>
        <p:spPr>
          <a:xfrm>
            <a:off x="762000" y="4318000"/>
            <a:ext cx="7620000" cy="2540000"/>
          </a:xfrm>
          <a:prstGeom prst="rect">
            <a:avLst/>
          </a:prstGeom>
        </p:spPr>
      </p:pic>
    </p:spTree>
    <p:extLst>
      <p:ext uri="{BB962C8B-B14F-4D97-AF65-F5344CB8AC3E}">
        <p14:creationId xmlns:p14="http://schemas.microsoft.com/office/powerpoint/2010/main" val="127297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 Petroleum Resources Management system</a:t>
            </a:r>
            <a:endParaRPr lang="en-US" dirty="0"/>
          </a:p>
        </p:txBody>
      </p:sp>
      <p:sp>
        <p:nvSpPr>
          <p:cNvPr id="3" name="Content Placeholder 2"/>
          <p:cNvSpPr>
            <a:spLocks noGrp="1"/>
          </p:cNvSpPr>
          <p:nvPr>
            <p:ph idx="1"/>
          </p:nvPr>
        </p:nvSpPr>
        <p:spPr/>
        <p:txBody>
          <a:bodyPr>
            <a:normAutofit/>
          </a:bodyPr>
          <a:lstStyle/>
          <a:p>
            <a:pPr marL="0" indent="0">
              <a:buNone/>
            </a:pPr>
            <a:r>
              <a:rPr lang="en-US" dirty="0"/>
              <a:t>D</a:t>
            </a:r>
            <a:r>
              <a:rPr lang="en-US" dirty="0" smtClean="0"/>
              <a:t>iscovered shale gas resources =</a:t>
            </a:r>
          </a:p>
          <a:p>
            <a:pPr lvl="1"/>
            <a:r>
              <a:rPr lang="en-US" dirty="0" smtClean="0"/>
              <a:t>Existence of significant moveable hydrocarbons (well tests, core, log data)</a:t>
            </a:r>
          </a:p>
          <a:p>
            <a:pPr lvl="1"/>
            <a:r>
              <a:rPr lang="en-US" dirty="0" smtClean="0"/>
              <a:t>Evidence that similar areas support commercial gas production</a:t>
            </a:r>
          </a:p>
          <a:p>
            <a:pPr lvl="1"/>
            <a:endParaRPr lang="en-US" dirty="0"/>
          </a:p>
          <a:p>
            <a:pPr marL="0" indent="0">
              <a:buNone/>
            </a:pPr>
            <a:r>
              <a:rPr lang="en-US" sz="2400" dirty="0" smtClean="0"/>
              <a:t>Society </a:t>
            </a:r>
            <a:r>
              <a:rPr lang="cs-CZ" sz="2400" dirty="0" err="1" smtClean="0"/>
              <a:t>of</a:t>
            </a:r>
            <a:r>
              <a:rPr lang="cs-CZ" sz="2400" dirty="0" smtClean="0"/>
              <a:t> </a:t>
            </a:r>
            <a:r>
              <a:rPr lang="fr-FR" sz="2400" dirty="0" err="1" smtClean="0"/>
              <a:t>Petroleum</a:t>
            </a:r>
            <a:r>
              <a:rPr lang="fr-FR" sz="2400" dirty="0" smtClean="0"/>
              <a:t> </a:t>
            </a:r>
            <a:r>
              <a:rPr lang="nl-NL" sz="2400" dirty="0" smtClean="0"/>
              <a:t>Engineers (2011) '</a:t>
            </a:r>
            <a:r>
              <a:rPr lang="nl-NL" sz="2400" dirty="0" err="1" smtClean="0"/>
              <a:t>Guidelines</a:t>
            </a:r>
            <a:r>
              <a:rPr lang="nl-NL" sz="2400" dirty="0" smtClean="0"/>
              <a:t> </a:t>
            </a:r>
            <a:r>
              <a:rPr lang="en-US" sz="2400" dirty="0" smtClean="0"/>
              <a:t>for Application </a:t>
            </a:r>
            <a:r>
              <a:rPr lang="cs-CZ" sz="2400" dirty="0" err="1" smtClean="0"/>
              <a:t>of</a:t>
            </a:r>
            <a:r>
              <a:rPr lang="cs-CZ" sz="2400" dirty="0" smtClean="0"/>
              <a:t> </a:t>
            </a:r>
            <a:r>
              <a:rPr lang="en-US" sz="2400" dirty="0" smtClean="0"/>
              <a:t>The </a:t>
            </a:r>
            <a:r>
              <a:rPr lang="fr-FR" sz="2400" dirty="0" err="1" smtClean="0"/>
              <a:t>Petroleum</a:t>
            </a:r>
            <a:r>
              <a:rPr lang="fr-FR" sz="2400" dirty="0" smtClean="0"/>
              <a:t> </a:t>
            </a:r>
            <a:r>
              <a:rPr lang="fr-FR" sz="2400" dirty="0" err="1" smtClean="0"/>
              <a:t>Resources</a:t>
            </a:r>
            <a:r>
              <a:rPr lang="fr-FR" sz="2400" dirty="0" smtClean="0"/>
              <a:t> Management </a:t>
            </a:r>
            <a:r>
              <a:rPr lang="tr-TR" sz="2400" dirty="0" err="1" smtClean="0"/>
              <a:t>System</a:t>
            </a:r>
            <a:r>
              <a:rPr lang="tr-TR" sz="2400" dirty="0" smtClean="0"/>
              <a:t>. </a:t>
            </a:r>
            <a:r>
              <a:rPr lang="nl-NL" sz="2400" dirty="0" smtClean="0"/>
              <a:t>http://</a:t>
            </a:r>
            <a:r>
              <a:rPr lang="nl-NL" sz="2400" dirty="0" err="1" smtClean="0"/>
              <a:t>www.spe.org</a:t>
            </a:r>
            <a:r>
              <a:rPr lang="nl-NL" sz="2400" dirty="0" smtClean="0"/>
              <a:t>/</a:t>
            </a:r>
            <a:r>
              <a:rPr lang="nl-NL" sz="2400" dirty="0" err="1" smtClean="0"/>
              <a:t>industry</a:t>
            </a:r>
            <a:r>
              <a:rPr lang="nl-NL" sz="2400" dirty="0" smtClean="0"/>
              <a:t>/</a:t>
            </a:r>
            <a:r>
              <a:rPr lang="nl-NL" sz="2400" dirty="0" err="1" smtClean="0"/>
              <a:t>docs</a:t>
            </a:r>
            <a:r>
              <a:rPr lang="nl-NL" sz="2400" dirty="0" smtClean="0"/>
              <a:t>/PRMS_Guidelines_Nov2011.pdf</a:t>
            </a:r>
            <a:endParaRPr lang="en-US" sz="2400" dirty="0"/>
          </a:p>
        </p:txBody>
      </p:sp>
    </p:spTree>
    <p:extLst>
      <p:ext uri="{BB962C8B-B14F-4D97-AF65-F5344CB8AC3E}">
        <p14:creationId xmlns:p14="http://schemas.microsoft.com/office/powerpoint/2010/main" val="2704346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8824"/>
            <a:ext cx="8229600" cy="5579148"/>
          </a:xfrm>
        </p:spPr>
        <p:txBody>
          <a:bodyPr>
            <a:normAutofit lnSpcReduction="10000"/>
          </a:bodyPr>
          <a:lstStyle/>
          <a:p>
            <a:r>
              <a:rPr lang="en-US" dirty="0" smtClean="0"/>
              <a:t>“If and when the Government does decide to issue estimates of UK shale gas resources it should set a good example and ensure that it is explicit about which definition it is using. </a:t>
            </a:r>
          </a:p>
          <a:p>
            <a:r>
              <a:rPr lang="en-US" dirty="0" smtClean="0"/>
              <a:t>“the definition which is most relevant to the general public … is recoverable resources” </a:t>
            </a:r>
          </a:p>
          <a:p>
            <a:r>
              <a:rPr lang="en-US" dirty="0" smtClean="0"/>
              <a:t>“The Government should clearly communicate the uncertainty inherent in </a:t>
            </a:r>
            <a:r>
              <a:rPr lang="en-US" dirty="0"/>
              <a:t>[</a:t>
            </a:r>
            <a:r>
              <a:rPr lang="en-US" dirty="0" smtClean="0"/>
              <a:t>the] figures”</a:t>
            </a:r>
            <a:endParaRPr lang="en-US" dirty="0"/>
          </a:p>
          <a:p>
            <a:pPr marL="0" indent="0">
              <a:buNone/>
            </a:pPr>
            <a:r>
              <a:rPr lang="en-US" sz="2400" dirty="0" smtClean="0"/>
              <a:t>From Committee on Energy and Climate Change 7</a:t>
            </a:r>
            <a:r>
              <a:rPr lang="en-US" sz="2400" baseline="30000" dirty="0" smtClean="0"/>
              <a:t>th</a:t>
            </a:r>
            <a:r>
              <a:rPr lang="en-US" sz="2400" dirty="0" smtClean="0"/>
              <a:t> report – </a:t>
            </a:r>
            <a:r>
              <a:rPr lang="en-US" sz="2400" i="1" dirty="0" smtClean="0"/>
              <a:t>The impact of shale gas on energy markets</a:t>
            </a:r>
          </a:p>
          <a:p>
            <a:pPr marL="0" indent="0">
              <a:buNone/>
            </a:pPr>
            <a:r>
              <a:rPr lang="en-US" sz="2400" dirty="0" smtClean="0"/>
              <a:t>http://</a:t>
            </a:r>
            <a:r>
              <a:rPr lang="en-US" sz="2400" dirty="0" err="1" smtClean="0"/>
              <a:t>www.publications.parliament.uk</a:t>
            </a:r>
            <a:r>
              <a:rPr lang="en-US" sz="2400" dirty="0" smtClean="0"/>
              <a:t>/pa/cm201213/</a:t>
            </a:r>
            <a:r>
              <a:rPr lang="en-US" sz="2400" dirty="0" err="1" smtClean="0"/>
              <a:t>cmselect</a:t>
            </a:r>
            <a:r>
              <a:rPr lang="en-US" sz="2400" dirty="0" smtClean="0"/>
              <a:t>/</a:t>
            </a:r>
            <a:r>
              <a:rPr lang="en-US" sz="2400" dirty="0" err="1" smtClean="0"/>
              <a:t>cmenergy</a:t>
            </a:r>
            <a:r>
              <a:rPr lang="en-US" sz="2400" dirty="0" smtClean="0"/>
              <a:t>/785/78502.htm</a:t>
            </a:r>
            <a:endParaRPr lang="en-US" sz="2400" dirty="0"/>
          </a:p>
        </p:txBody>
      </p:sp>
    </p:spTree>
    <p:extLst>
      <p:ext uri="{BB962C8B-B14F-4D97-AF65-F5344CB8AC3E}">
        <p14:creationId xmlns:p14="http://schemas.microsoft.com/office/powerpoint/2010/main" val="3567991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2283</TotalTime>
  <Words>1221</Words>
  <Application>Microsoft Office PowerPoint</Application>
  <PresentationFormat>On-screen Show (4:3)</PresentationFormat>
  <Paragraphs>166</Paragraphs>
  <Slides>22</Slides>
  <Notes>3</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Shale gas resource estimates: methodology and uncertainties</vt:lpstr>
      <vt:lpstr>Unconventional gas </vt:lpstr>
      <vt:lpstr>PowerPoint Presentation</vt:lpstr>
      <vt:lpstr>Unconventional gas</vt:lpstr>
      <vt:lpstr>PowerPoint Presentation</vt:lpstr>
      <vt:lpstr>PowerPoint Presentation</vt:lpstr>
      <vt:lpstr>Discovered vs undiscovered</vt:lpstr>
      <vt:lpstr>SPE Petroleum Resources Management system</vt:lpstr>
      <vt:lpstr>PowerPoint Presentation</vt:lpstr>
      <vt:lpstr>Very large variability…</vt:lpstr>
      <vt:lpstr>TRR shale gas estimates in Europe</vt:lpstr>
      <vt:lpstr>PowerPoint Presentation</vt:lpstr>
      <vt:lpstr>UK estimates - methodology</vt:lpstr>
      <vt:lpstr>UK estimates - CBM</vt:lpstr>
      <vt:lpstr>PowerPoint Presentation</vt:lpstr>
      <vt:lpstr>Where is the uncertainty?</vt:lpstr>
      <vt:lpstr>“Sweet spots” </vt:lpstr>
      <vt:lpstr>Interpreting uncertain geological data</vt:lpstr>
      <vt:lpstr>Geological concept uncertainty and risk</vt:lpstr>
      <vt:lpstr>Offshore unconventional gas?</vt:lpstr>
      <vt:lpstr>Shale Gas vs Shale Oil and Oil Shale</vt:lpstr>
      <vt:lpstr>PowerPoint Presentation</vt:lpstr>
    </vt:vector>
  </TitlesOfParts>
  <Company>University of Strathclyde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Shipton</dc:creator>
  <cp:lastModifiedBy>Anne Marte Bergseng</cp:lastModifiedBy>
  <cp:revision>49</cp:revision>
  <dcterms:created xsi:type="dcterms:W3CDTF">2013-05-07T09:15:43Z</dcterms:created>
  <dcterms:modified xsi:type="dcterms:W3CDTF">2013-05-13T12:02:48Z</dcterms:modified>
</cp:coreProperties>
</file>