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388" r:id="rId3"/>
    <p:sldId id="384" r:id="rId4"/>
    <p:sldId id="379" r:id="rId5"/>
    <p:sldId id="380" r:id="rId6"/>
    <p:sldId id="383" r:id="rId7"/>
    <p:sldId id="389" r:id="rId8"/>
    <p:sldId id="385" r:id="rId9"/>
    <p:sldId id="381" r:id="rId10"/>
    <p:sldId id="386" r:id="rId11"/>
    <p:sldId id="382" r:id="rId12"/>
  </p:sldIdLst>
  <p:sldSz cx="9144000" cy="6858000" type="screen4x3"/>
  <p:notesSz cx="6797675" cy="9926638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150"/>
    <a:srgbClr val="941B24"/>
    <a:srgbClr val="BE232B"/>
    <a:srgbClr val="BD0E2B"/>
    <a:srgbClr val="F97500"/>
    <a:srgbClr val="004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77368" autoAdjust="0"/>
  </p:normalViewPr>
  <p:slideViewPr>
    <p:cSldViewPr snapToObjects="1">
      <p:cViewPr>
        <p:scale>
          <a:sx n="80" d="100"/>
          <a:sy n="80" d="100"/>
        </p:scale>
        <p:origin x="-21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566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109" charset="0"/>
              </a:defRPr>
            </a:lvl1pPr>
          </a:lstStyle>
          <a:p>
            <a:pPr>
              <a:defRPr/>
            </a:pPr>
            <a:fld id="{FF0847D4-F78F-48D6-8382-9CEC1B6C6E01}" type="datetime1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109" charset="0"/>
              </a:defRPr>
            </a:lvl1pPr>
          </a:lstStyle>
          <a:p>
            <a:pPr>
              <a:defRPr/>
            </a:pPr>
            <a:fld id="{93F7B2D3-FA26-4BE8-84E1-88E1B9A14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968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109" charset="0"/>
              </a:defRPr>
            </a:lvl1pPr>
          </a:lstStyle>
          <a:p>
            <a:pPr>
              <a:defRPr/>
            </a:pPr>
            <a:fld id="{EE8ACD4E-B8F5-4437-823C-7E03C7C36775}" type="datetime1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5554" tIns="47777" rIns="95554" bIns="4777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41950" cy="4467225"/>
          </a:xfrm>
          <a:prstGeom prst="rect">
            <a:avLst/>
          </a:prstGeom>
        </p:spPr>
        <p:txBody>
          <a:bodyPr vert="horz" wrap="square" lIns="95554" tIns="47777" rIns="95554" bIns="4777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-109" charset="0"/>
              </a:defRPr>
            </a:lvl1pPr>
          </a:lstStyle>
          <a:p>
            <a:pPr>
              <a:defRPr/>
            </a:pPr>
            <a:fld id="{E43B37FD-013E-4338-9328-73D7A2FD6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56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RS is the national academy of science</a:t>
            </a:r>
          </a:p>
          <a:p>
            <a:r>
              <a:rPr lang="en-US" smtClean="0">
                <a:ea typeface="ＭＳ Ｐゴシック" pitchFamily="34" charset="-128"/>
              </a:rPr>
              <a:t>Science Policy Centre- advice to government on scientific aspects of public policy</a:t>
            </a:r>
          </a:p>
          <a:p>
            <a:r>
              <a:rPr lang="en-US" smtClean="0">
                <a:ea typeface="ＭＳ Ｐゴシック" pitchFamily="34" charset="-128"/>
              </a:rPr>
              <a:t>For the last 12-18 months, we have been undertaking a major project for the UK’s FCO. Francis, Wyn and John have been members of an interdisciplinary board overlooking this project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97-2003_Worksheet1.xls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30200" y="1730372"/>
            <a:ext cx="7772400" cy="1114426"/>
          </a:xfrm>
        </p:spPr>
        <p:txBody>
          <a:bodyPr lIns="0">
            <a:normAutofit/>
          </a:bodyPr>
          <a:lstStyle>
            <a:lvl1pPr algn="l">
              <a:defRPr sz="5200" b="1" i="0" spc="-100" baseline="0">
                <a:solidFill>
                  <a:srgbClr val="BD0E2B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30727" y="2827867"/>
            <a:ext cx="7297737" cy="1752600"/>
          </a:xfrm>
        </p:spPr>
        <p:txBody>
          <a:bodyPr lIns="0" tIns="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52400" y="-152400"/>
            <a:ext cx="9372600" cy="7086600"/>
          </a:xfrm>
          <a:prstGeom prst="rect">
            <a:avLst/>
          </a:prstGeom>
          <a:solidFill>
            <a:srgbClr val="BE232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09" charset="0"/>
            </a:endParaRPr>
          </a:p>
        </p:txBody>
      </p:sp>
      <p:pic>
        <p:nvPicPr>
          <p:cNvPr id="4" name="Picture 7" descr="powerpoint-white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0052" y="2514600"/>
            <a:ext cx="5133948" cy="11430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330200" y="6492875"/>
            <a:ext cx="2133600" cy="365125"/>
          </a:xfrm>
          <a:prstGeom prst="rect">
            <a:avLst/>
          </a:prstGeom>
        </p:spPr>
        <p:txBody>
          <a:bodyPr lIns="0" tIns="93600"/>
          <a:lstStyle>
            <a:lvl1pPr>
              <a:defRPr sz="1000">
                <a:solidFill>
                  <a:schemeClr val="bg1"/>
                </a:solidFill>
                <a:latin typeface="Verdana" pitchFamily="-109" charset="0"/>
              </a:defRPr>
            </a:lvl1pPr>
          </a:lstStyle>
          <a:p>
            <a:pPr>
              <a:defRPr/>
            </a:pPr>
            <a:fld id="{08452758-8F5F-4E97-B620-FCDF48A370EE}" type="datetime1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688138" y="6492875"/>
            <a:ext cx="2133600" cy="365125"/>
          </a:xfrm>
        </p:spPr>
        <p:txBody>
          <a:bodyPr tIns="93600" rIns="0"/>
          <a:lstStyle>
            <a:lvl1pPr>
              <a:defRPr sz="1000">
                <a:solidFill>
                  <a:schemeClr val="bg1"/>
                </a:solidFill>
                <a:latin typeface="Verdana" pitchFamily="-109" charset="0"/>
              </a:defRPr>
            </a:lvl1pPr>
          </a:lstStyle>
          <a:p>
            <a:pPr>
              <a:defRPr/>
            </a:pPr>
            <a:fld id="{E262843F-7B10-4739-A70F-F20CCB352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52400" y="-152400"/>
            <a:ext cx="9372600" cy="7086600"/>
          </a:xfrm>
          <a:prstGeom prst="rect">
            <a:avLst/>
          </a:prstGeom>
          <a:solidFill>
            <a:srgbClr val="BE232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-109" charset="0"/>
            </a:endParaRPr>
          </a:p>
        </p:txBody>
      </p:sp>
      <p:pic>
        <p:nvPicPr>
          <p:cNvPr id="4" name="Picture 7" descr="powerpoint-whit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52" y="2514600"/>
            <a:ext cx="5133948" cy="1143000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330200" y="6492875"/>
            <a:ext cx="2133600" cy="365125"/>
          </a:xfrm>
          <a:prstGeom prst="rect">
            <a:avLst/>
          </a:prstGeom>
        </p:spPr>
        <p:txBody>
          <a:bodyPr lIns="0" tIns="93600"/>
          <a:lstStyle>
            <a:lvl1pPr>
              <a:defRPr sz="1000">
                <a:solidFill>
                  <a:schemeClr val="bg1"/>
                </a:solidFill>
                <a:latin typeface="Verdana" pitchFamily="-109" charset="0"/>
              </a:defRPr>
            </a:lvl1pPr>
          </a:lstStyle>
          <a:p>
            <a:pPr>
              <a:defRPr/>
            </a:pPr>
            <a:fld id="{20C85416-98C0-45CE-A12E-06D70B16ACD2}" type="datetime1">
              <a:rPr lang="en-US"/>
              <a:pPr>
                <a:defRPr/>
              </a:pPr>
              <a:t>5/13/2013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688138" y="6492875"/>
            <a:ext cx="2133600" cy="365125"/>
          </a:xfrm>
        </p:spPr>
        <p:txBody>
          <a:bodyPr tIns="93600" rIns="0"/>
          <a:lstStyle>
            <a:lvl1pPr>
              <a:defRPr sz="1000">
                <a:solidFill>
                  <a:schemeClr val="bg1"/>
                </a:solidFill>
                <a:latin typeface="Verdana" pitchFamily="-109" charset="0"/>
              </a:defRPr>
            </a:lvl1pPr>
          </a:lstStyle>
          <a:p>
            <a:pPr>
              <a:defRPr/>
            </a:pPr>
            <a:fld id="{84783ECA-2F3D-4658-BBE4-3B5C3DC7B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30199" y="968008"/>
            <a:ext cx="8492065" cy="685800"/>
          </a:xfrm>
        </p:spPr>
        <p:txBody>
          <a:bodyPr lIns="0" tIns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1" i="0" spc="-100" baseline="0">
                <a:solidFill>
                  <a:srgbClr val="BD0E2B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noProof="0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330726" y="1672302"/>
            <a:ext cx="8491538" cy="279401"/>
          </a:xfrm>
        </p:spPr>
        <p:txBody>
          <a:bodyPr lIns="0" tIns="0" rIns="0" bIns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baseline="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"/>
          </p:nvPr>
        </p:nvSpPr>
        <p:spPr>
          <a:xfrm>
            <a:off x="330725" y="1951703"/>
            <a:ext cx="8492599" cy="3124200"/>
          </a:xfrm>
        </p:spPr>
        <p:txBody>
          <a:bodyPr lIns="0" rIns="0">
            <a:noAutofit/>
          </a:bodyPr>
          <a:lstStyle>
            <a:lvl1pPr marL="268288" indent="-268288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b="0" i="0">
                <a:latin typeface="Verdana"/>
                <a:cs typeface="Verdana"/>
              </a:defRPr>
            </a:lvl1pPr>
            <a:lvl2pPr>
              <a:defRPr>
                <a:latin typeface="Verdana" pitchFamily="34" charset="0"/>
              </a:defRPr>
            </a:lvl2pPr>
            <a:lvl3pPr>
              <a:defRPr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30199" y="968008"/>
            <a:ext cx="8492065" cy="685800"/>
          </a:xfrm>
        </p:spPr>
        <p:txBody>
          <a:bodyPr lIns="0" tIns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spc="-100" baseline="0">
                <a:solidFill>
                  <a:srgbClr val="BD0E2B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noProof="0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330726" y="1672302"/>
            <a:ext cx="8491538" cy="279401"/>
          </a:xfrm>
        </p:spPr>
        <p:txBody>
          <a:bodyPr lIns="0" tIns="0" rIns="0" bIns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baseline="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"/>
          </p:nvPr>
        </p:nvSpPr>
        <p:spPr>
          <a:xfrm>
            <a:off x="330725" y="1951703"/>
            <a:ext cx="8492599" cy="3124200"/>
          </a:xfrm>
        </p:spPr>
        <p:txBody>
          <a:bodyPr lIns="0" rIns="0">
            <a:noAutofit/>
          </a:bodyPr>
          <a:lstStyle>
            <a:lvl1pPr marL="268288" indent="-2682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400" b="0" i="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30200" y="963608"/>
            <a:ext cx="4165600" cy="685800"/>
          </a:xfrm>
        </p:spPr>
        <p:txBody>
          <a:bodyPr lIns="0" tIns="0" anchor="t">
            <a:normAutofit/>
          </a:bodyPr>
          <a:lstStyle>
            <a:lvl1pPr algn="l">
              <a:defRPr sz="4000" b="1" i="0" spc="-100" baseline="0">
                <a:solidFill>
                  <a:srgbClr val="BD0E2B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30727" y="1676400"/>
            <a:ext cx="4165073" cy="3149407"/>
          </a:xfrm>
        </p:spPr>
        <p:txBody>
          <a:bodyPr lIns="0" tIns="0">
            <a:normAutofit/>
          </a:bodyPr>
          <a:lstStyle>
            <a:lvl1pPr marL="0" marR="0" indent="1825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 sz="1400" baseline="0">
                <a:solidFill>
                  <a:schemeClr val="tx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4637091" y="1050030"/>
            <a:ext cx="4152900" cy="3775777"/>
          </a:xfrm>
        </p:spPr>
        <p:txBody>
          <a:bodyPr>
            <a:normAutofit/>
          </a:bodyPr>
          <a:lstStyle>
            <a:lvl1pPr>
              <a:buNone/>
              <a:defRPr sz="1400">
                <a:latin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text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30199" y="968008"/>
            <a:ext cx="8492065" cy="685800"/>
          </a:xfrm>
        </p:spPr>
        <p:txBody>
          <a:bodyPr lIns="0" tIns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spc="-100" baseline="0">
                <a:solidFill>
                  <a:srgbClr val="BD0E2B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noProof="0" dirty="0" smtClean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330726" y="1672302"/>
            <a:ext cx="2031474" cy="279401"/>
          </a:xfrm>
        </p:spPr>
        <p:txBody>
          <a:bodyPr lIns="0" tIns="0" rIns="0" bIns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baseline="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4"/>
          </p:nvPr>
        </p:nvSpPr>
        <p:spPr>
          <a:xfrm>
            <a:off x="330726" y="1951703"/>
            <a:ext cx="2031474" cy="3124200"/>
          </a:xfrm>
        </p:spPr>
        <p:txBody>
          <a:bodyPr lIns="0" rIns="0">
            <a:noAutofit/>
          </a:bodyPr>
          <a:lstStyle>
            <a:lvl1pPr marL="0" marR="0" indent="1825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sz="1400" b="0" i="0" baseline="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37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2480734" y="1672302"/>
            <a:ext cx="2031474" cy="279401"/>
          </a:xfrm>
        </p:spPr>
        <p:txBody>
          <a:bodyPr lIns="0" tIns="0" rIns="0" bIns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baseline="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5"/>
          <p:cNvSpPr>
            <a:spLocks noGrp="1"/>
          </p:cNvSpPr>
          <p:nvPr>
            <p:ph type="body" sz="quarter" idx="16"/>
          </p:nvPr>
        </p:nvSpPr>
        <p:spPr>
          <a:xfrm>
            <a:off x="2480734" y="1951703"/>
            <a:ext cx="2031474" cy="3124200"/>
          </a:xfrm>
        </p:spPr>
        <p:txBody>
          <a:bodyPr lIns="0" rIns="0">
            <a:noAutofit/>
          </a:bodyPr>
          <a:lstStyle>
            <a:lvl1pPr marL="0" marR="0" indent="1825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sz="1400" b="0" i="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39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4640257" y="1672302"/>
            <a:ext cx="2031474" cy="279401"/>
          </a:xfrm>
        </p:spPr>
        <p:txBody>
          <a:bodyPr lIns="0" tIns="0" rIns="0" bIns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baseline="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5"/>
          <p:cNvSpPr>
            <a:spLocks noGrp="1"/>
          </p:cNvSpPr>
          <p:nvPr>
            <p:ph type="body" sz="quarter" idx="18"/>
          </p:nvPr>
        </p:nvSpPr>
        <p:spPr>
          <a:xfrm>
            <a:off x="4640257" y="1951703"/>
            <a:ext cx="2031474" cy="3124200"/>
          </a:xfrm>
        </p:spPr>
        <p:txBody>
          <a:bodyPr lIns="0" rIns="0">
            <a:noAutofit/>
          </a:bodyPr>
          <a:lstStyle>
            <a:lvl1pPr marL="0" marR="0" indent="1825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sz="1400" b="0" i="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41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6790791" y="1672302"/>
            <a:ext cx="2031474" cy="279401"/>
          </a:xfrm>
        </p:spPr>
        <p:txBody>
          <a:bodyPr lIns="0" tIns="0" rIns="0" bIns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baseline="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5"/>
          <p:cNvSpPr>
            <a:spLocks noGrp="1"/>
          </p:cNvSpPr>
          <p:nvPr>
            <p:ph type="body" sz="quarter" idx="20"/>
          </p:nvPr>
        </p:nvSpPr>
        <p:spPr>
          <a:xfrm>
            <a:off x="6790791" y="1951703"/>
            <a:ext cx="2031474" cy="3124200"/>
          </a:xfrm>
        </p:spPr>
        <p:txBody>
          <a:bodyPr lIns="0" rIns="0">
            <a:noAutofit/>
          </a:bodyPr>
          <a:lstStyle>
            <a:lvl1pPr marL="0" marR="0" indent="18256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sz="1400" b="0" i="0"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6790791" y="1017757"/>
            <a:ext cx="2031474" cy="253030"/>
          </a:xfrm>
        </p:spPr>
        <p:txBody>
          <a:bodyPr lIns="0" tIns="0" rIns="0" bIns="0">
            <a:normAutofit/>
          </a:bodyPr>
          <a:lstStyle>
            <a:lvl1pPr marL="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baseline="0">
                <a:solidFill>
                  <a:srgbClr val="BD0E2B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5"/>
          <p:cNvSpPr>
            <a:spLocks noGrp="1"/>
          </p:cNvSpPr>
          <p:nvPr>
            <p:ph type="body" sz="quarter" idx="20"/>
          </p:nvPr>
        </p:nvSpPr>
        <p:spPr>
          <a:xfrm>
            <a:off x="6790791" y="1212487"/>
            <a:ext cx="2031474" cy="3972013"/>
          </a:xfrm>
        </p:spPr>
        <p:txBody>
          <a:bodyPr lIns="0" rIns="0">
            <a:noAutofit/>
          </a:bodyPr>
          <a:lstStyle>
            <a:lvl1pPr marL="182563" indent="-18256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2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313091" y="1044024"/>
            <a:ext cx="6322483" cy="4140476"/>
          </a:xfrm>
        </p:spPr>
        <p:txBody>
          <a:bodyPr>
            <a:normAutofit/>
          </a:bodyPr>
          <a:lstStyle>
            <a:lvl1pPr>
              <a:buNone/>
              <a:defRPr sz="1400">
                <a:latin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/>
          <p:cNvGraphicFramePr>
            <a:graphicFrameLocks/>
          </p:cNvGraphicFramePr>
          <p:nvPr/>
        </p:nvGraphicFramePr>
        <p:xfrm>
          <a:off x="838200" y="1484313"/>
          <a:ext cx="75263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7" r:id="rId4" imgW="7523116" imgH="3962743" progId="Excel.Sheet.8">
                  <p:embed/>
                </p:oleObj>
              </mc:Choice>
              <mc:Fallback>
                <p:oleObj r:id="rId4" imgW="7523116" imgH="3962743" progId="Excel.Shee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484313"/>
                        <a:ext cx="7526338" cy="396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30199" y="968008"/>
            <a:ext cx="8492065" cy="685800"/>
          </a:xfrm>
        </p:spPr>
        <p:txBody>
          <a:bodyPr lIns="0" tIns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spc="-100" baseline="0">
                <a:solidFill>
                  <a:srgbClr val="BD0E2B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</a:defRPr>
            </a:lvl1pPr>
          </a:lstStyle>
          <a:p>
            <a:pPr>
              <a:defRPr/>
            </a:pPr>
            <a:fld id="{A9EE73B0-850D-4BC3-8836-06B1FC792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6" descr="powerpoint red on white.psd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152400" y="-152400"/>
            <a:ext cx="9448800" cy="7162800"/>
          </a:xfrm>
          <a:prstGeom prst="rect">
            <a:avLst/>
          </a:prstGeom>
          <a:solidFill>
            <a:srgbClr val="BE232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-109" charset="0"/>
            </a:endParaRPr>
          </a:p>
        </p:txBody>
      </p:sp>
      <p:pic>
        <p:nvPicPr>
          <p:cNvPr id="57346" name="Picture 4" descr="powerpoint-title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6"/>
          <p:cNvSpPr>
            <a:spLocks noGrp="1"/>
          </p:cNvSpPr>
          <p:nvPr>
            <p:ph type="ctrTitle"/>
          </p:nvPr>
        </p:nvSpPr>
        <p:spPr>
          <a:xfrm>
            <a:off x="9525" y="1700808"/>
            <a:ext cx="6419850" cy="4176464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n-GB" sz="800" dirty="0" smtClean="0">
                <a:solidFill>
                  <a:schemeClr val="bg1"/>
                </a:solidFill>
              </a:rPr>
              <a:t/>
            </a:r>
            <a:br>
              <a:rPr lang="en-GB" sz="800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Shale gas extraction in the UK: a review of hydraulic fracturing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800" dirty="0" smtClean="0">
                <a:solidFill>
                  <a:schemeClr val="bg1"/>
                </a:solidFill>
              </a:rPr>
              <a:t/>
            </a:r>
            <a:br>
              <a:rPr lang="en-GB" sz="800" dirty="0" smtClean="0">
                <a:solidFill>
                  <a:schemeClr val="bg1"/>
                </a:solidFill>
              </a:rPr>
            </a:br>
            <a:r>
              <a:rPr lang="en-GB" sz="800" dirty="0" smtClean="0">
                <a:solidFill>
                  <a:schemeClr val="bg1"/>
                </a:solidFill>
              </a:rPr>
              <a:t/>
            </a:r>
            <a:br>
              <a:rPr lang="en-GB" sz="800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sz="3000" dirty="0" smtClean="0">
                <a:solidFill>
                  <a:schemeClr val="bg1"/>
                </a:solidFill>
              </a:rPr>
              <a:t>Ben Koppelman</a:t>
            </a:r>
            <a:br>
              <a:rPr lang="en-GB" sz="3000" dirty="0" smtClean="0">
                <a:solidFill>
                  <a:schemeClr val="bg1"/>
                </a:solidFill>
              </a:rPr>
            </a:br>
            <a:r>
              <a:rPr lang="en-GB" sz="3000" dirty="0" smtClean="0">
                <a:solidFill>
                  <a:schemeClr val="bg1"/>
                </a:solidFill>
              </a:rPr>
              <a:t>Science Policy Centre</a:t>
            </a:r>
            <a:r>
              <a:rPr lang="en-GB" sz="800" dirty="0" smtClean="0">
                <a:solidFill>
                  <a:schemeClr val="bg1"/>
                </a:solidFill>
              </a:rPr>
              <a:t/>
            </a:r>
            <a:br>
              <a:rPr lang="en-GB" sz="800" dirty="0" smtClean="0">
                <a:solidFill>
                  <a:schemeClr val="bg1"/>
                </a:solidFill>
              </a:rPr>
            </a:br>
            <a:r>
              <a:rPr lang="en-GB" sz="800" dirty="0" smtClean="0">
                <a:solidFill>
                  <a:schemeClr val="bg1"/>
                </a:solidFill>
              </a:rPr>
              <a:t/>
            </a:r>
            <a:br>
              <a:rPr lang="en-GB" sz="800" dirty="0" smtClean="0">
                <a:solidFill>
                  <a:schemeClr val="bg1"/>
                </a:solidFill>
              </a:rPr>
            </a:br>
            <a:r>
              <a:rPr lang="en-GB" sz="300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/>
            </a:r>
            <a:br>
              <a:rPr lang="en-GB" sz="300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</a:br>
            <a:r>
              <a:rPr lang="en-GB" sz="3000" dirty="0" smtClean="0">
                <a:solidFill>
                  <a:schemeClr val="bg1"/>
                </a:solidFill>
                <a:latin typeface="Verdana" pitchFamily="34" charset="0"/>
                <a:ea typeface="ＭＳ Ｐゴシック" pitchFamily="34" charset="-128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0725" y="1268760"/>
            <a:ext cx="8492599" cy="3807143"/>
          </a:xfrm>
        </p:spPr>
        <p:txBody>
          <a:bodyPr/>
          <a:lstStyle/>
          <a:p>
            <a:pPr algn="ctr"/>
            <a:r>
              <a:rPr lang="en-GB" sz="8000" b="1" dirty="0" smtClean="0">
                <a:solidFill>
                  <a:srgbClr val="C00000"/>
                </a:solidFill>
              </a:rPr>
              <a:t>Other developments</a:t>
            </a:r>
            <a:endParaRPr lang="en-GB" sz="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259" y="404664"/>
            <a:ext cx="8492065" cy="685800"/>
          </a:xfrm>
        </p:spPr>
        <p:txBody>
          <a:bodyPr/>
          <a:lstStyle/>
          <a:p>
            <a:r>
              <a:rPr lang="en-GB" dirty="0" smtClean="0"/>
              <a:t>Parliament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0725" y="1090464"/>
            <a:ext cx="8492599" cy="45707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Energy and Climate Change Select Committee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All-Party Parliamentary Group for Unconventional Oil and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0725" y="764704"/>
            <a:ext cx="8492599" cy="380714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4600" b="1" dirty="0" smtClean="0">
                <a:solidFill>
                  <a:srgbClr val="C00000"/>
                </a:solidFill>
              </a:rPr>
              <a:t>Government response </a:t>
            </a:r>
          </a:p>
          <a:p>
            <a:pPr marL="514350" indent="-514350">
              <a:buFont typeface="+mj-lt"/>
              <a:buAutoNum type="arabicPeriod"/>
            </a:pPr>
            <a:endParaRPr lang="en-GB" sz="4600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4600" b="1" dirty="0" smtClean="0">
                <a:solidFill>
                  <a:srgbClr val="C00000"/>
                </a:solidFill>
              </a:rPr>
              <a:t>Industry response</a:t>
            </a:r>
          </a:p>
          <a:p>
            <a:pPr marL="514350" indent="-514350">
              <a:buFont typeface="+mj-lt"/>
              <a:buAutoNum type="arabicPeriod"/>
            </a:pPr>
            <a:endParaRPr lang="en-GB" sz="4600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4600" b="1" dirty="0" smtClean="0">
                <a:solidFill>
                  <a:srgbClr val="C00000"/>
                </a:solidFill>
              </a:rPr>
              <a:t>Other developments </a:t>
            </a:r>
            <a:endParaRPr lang="en-GB" sz="4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0725" y="1268760"/>
            <a:ext cx="8492599" cy="3807143"/>
          </a:xfrm>
        </p:spPr>
        <p:txBody>
          <a:bodyPr/>
          <a:lstStyle/>
          <a:p>
            <a:pPr algn="ctr"/>
            <a:r>
              <a:rPr lang="en-GB" sz="8000" b="1" dirty="0" smtClean="0">
                <a:solidFill>
                  <a:srgbClr val="C00000"/>
                </a:solidFill>
              </a:rPr>
              <a:t>Government response </a:t>
            </a:r>
            <a:endParaRPr lang="en-GB" sz="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282208"/>
            <a:ext cx="8492065" cy="685800"/>
          </a:xfrm>
        </p:spPr>
        <p:txBody>
          <a:bodyPr/>
          <a:lstStyle/>
          <a:p>
            <a:r>
              <a:rPr lang="en-GB" dirty="0" smtClean="0"/>
              <a:t>Impact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0725" y="968008"/>
            <a:ext cx="8492599" cy="4768687"/>
          </a:xfrm>
        </p:spPr>
        <p:txBody>
          <a:bodyPr/>
          <a:lstStyle/>
          <a:p>
            <a:pPr marL="0" indent="0"/>
            <a:r>
              <a:rPr lang="en-GB" sz="3200" dirty="0" smtClean="0"/>
              <a:t>“I have also had the benefit of the comprehensive and authoritative review of the risks of fracking by the Royal Society... </a:t>
            </a:r>
          </a:p>
          <a:p>
            <a:pPr marL="0" indent="0"/>
            <a:endParaRPr lang="en-GB" sz="3200" dirty="0" smtClean="0"/>
          </a:p>
          <a:p>
            <a:pPr marL="0" indent="0"/>
            <a:r>
              <a:rPr lang="en-GB" sz="3200" dirty="0" smtClean="0"/>
              <a:t>... the Government accepts all the recommendations of the academies’ report. Work is already in hand to implement these recommendations”</a:t>
            </a:r>
          </a:p>
          <a:p>
            <a:pPr marL="0" indent="0"/>
            <a:endParaRPr lang="en-GB" sz="3200" dirty="0" smtClean="0"/>
          </a:p>
          <a:p>
            <a:pPr marL="0" indent="0"/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259" y="404664"/>
            <a:ext cx="8492065" cy="685800"/>
          </a:xfrm>
        </p:spPr>
        <p:txBody>
          <a:bodyPr/>
          <a:lstStyle/>
          <a:p>
            <a:r>
              <a:rPr lang="en-GB" dirty="0" smtClean="0"/>
              <a:t>Government response I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0725" y="1090464"/>
            <a:ext cx="8492599" cy="45707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/>
              <a:t>Groundwater contamination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Post abandonment monitoring </a:t>
            </a:r>
          </a:p>
          <a:p>
            <a:pPr marL="514350" indent="-514350"/>
            <a:endParaRPr lang="en-GB" sz="1000" dirty="0" smtClean="0"/>
          </a:p>
          <a:p>
            <a:pPr marL="514350" indent="-514350"/>
            <a:r>
              <a:rPr lang="en-GB" sz="3200" dirty="0" smtClean="0"/>
              <a:t>2. Well integrity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Independence of well examiner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Onsite inspections</a:t>
            </a:r>
          </a:p>
          <a:p>
            <a:pPr marL="514350" indent="-514350"/>
            <a:endParaRPr lang="en-GB" sz="1000" dirty="0" smtClean="0"/>
          </a:p>
          <a:p>
            <a:pPr marL="514350" indent="-514350"/>
            <a:r>
              <a:rPr lang="en-GB" sz="3200" dirty="0" smtClean="0"/>
              <a:t>3. Induced seismicity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Fracturing plan</a:t>
            </a:r>
          </a:p>
          <a:p>
            <a:pPr marL="514350" indent="-514350"/>
            <a:endParaRPr lang="en-GB" sz="3200" dirty="0" smtClean="0"/>
          </a:p>
          <a:p>
            <a:pPr marL="514350" indent="-514350"/>
            <a:endParaRPr lang="en-GB" sz="3200" dirty="0" smtClean="0"/>
          </a:p>
          <a:p>
            <a:pPr>
              <a:buFont typeface="Arial" pitchFamily="34" charset="0"/>
              <a:buChar char="•"/>
            </a:pPr>
            <a:endParaRPr lang="en-GB" sz="3200" dirty="0" smtClean="0"/>
          </a:p>
          <a:p>
            <a:pPr marL="514350" indent="-514350">
              <a:buFont typeface="+mj-lt"/>
              <a:buAutoNum type="arabicPeriod"/>
            </a:pP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259" y="404664"/>
            <a:ext cx="8492065" cy="685800"/>
          </a:xfrm>
        </p:spPr>
        <p:txBody>
          <a:bodyPr/>
          <a:lstStyle/>
          <a:p>
            <a:r>
              <a:rPr lang="en-GB" dirty="0" smtClean="0"/>
              <a:t>Government response II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0725" y="1090464"/>
            <a:ext cx="8492599" cy="4570784"/>
          </a:xfrm>
        </p:spPr>
        <p:txBody>
          <a:bodyPr/>
          <a:lstStyle/>
          <a:p>
            <a:pPr marL="514350" indent="-514350"/>
            <a:r>
              <a:rPr lang="en-GB" sz="3200" dirty="0" smtClean="0"/>
              <a:t>4. Methane leakage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DECC study </a:t>
            </a:r>
          </a:p>
          <a:p>
            <a:pPr marL="514350" indent="-514350"/>
            <a:endParaRPr lang="en-GB" sz="1000" dirty="0" smtClean="0"/>
          </a:p>
          <a:p>
            <a:pPr marL="514350" indent="-514350"/>
            <a:endParaRPr lang="en-GB" sz="1000" dirty="0" smtClean="0"/>
          </a:p>
          <a:p>
            <a:pPr marL="514350" indent="-514350"/>
            <a:endParaRPr lang="en-GB" sz="1000" dirty="0" smtClean="0"/>
          </a:p>
          <a:p>
            <a:pPr marL="514350" indent="-514350"/>
            <a:r>
              <a:rPr lang="en-GB" sz="3200" dirty="0" smtClean="0"/>
              <a:t>5. Water management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Onshore disposal?</a:t>
            </a:r>
          </a:p>
          <a:p>
            <a:pPr marL="514350" indent="-514350">
              <a:buFont typeface="Arial" pitchFamily="34" charset="0"/>
              <a:buChar char="•"/>
            </a:pPr>
            <a:endParaRPr lang="en-GB" sz="1000" dirty="0" smtClean="0"/>
          </a:p>
          <a:p>
            <a:pPr marL="514350" indent="-514350">
              <a:buFont typeface="Arial" pitchFamily="34" charset="0"/>
              <a:buChar char="•"/>
            </a:pPr>
            <a:endParaRPr lang="en-GB" sz="1000" dirty="0" smtClean="0"/>
          </a:p>
          <a:p>
            <a:pPr marL="514350" indent="-514350"/>
            <a:r>
              <a:rPr lang="en-GB" sz="3200" dirty="0" smtClean="0"/>
              <a:t>6. Environmental risks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Guidelines by Cranfield University 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259" y="404664"/>
            <a:ext cx="8492065" cy="685800"/>
          </a:xfrm>
        </p:spPr>
        <p:txBody>
          <a:bodyPr/>
          <a:lstStyle/>
          <a:p>
            <a:r>
              <a:rPr lang="en-GB" dirty="0" smtClean="0"/>
              <a:t>Government response III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0725" y="1090464"/>
            <a:ext cx="8813275" cy="4570784"/>
          </a:xfrm>
        </p:spPr>
        <p:txBody>
          <a:bodyPr/>
          <a:lstStyle/>
          <a:p>
            <a:pPr marL="514350" indent="-514350"/>
            <a:r>
              <a:rPr lang="en-GB" sz="3200" dirty="0" smtClean="0"/>
              <a:t>7. Risk management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Onshore safety case?</a:t>
            </a:r>
          </a:p>
          <a:p>
            <a:pPr marL="514350" indent="-514350">
              <a:buFont typeface="Arial" pitchFamily="34" charset="0"/>
              <a:buChar char="•"/>
            </a:pPr>
            <a:endParaRPr lang="en-GB" sz="1000" dirty="0" smtClean="0"/>
          </a:p>
          <a:p>
            <a:pPr marL="514350" indent="-514350">
              <a:buFont typeface="Arial" pitchFamily="34" charset="0"/>
              <a:buChar char="•"/>
            </a:pPr>
            <a:endParaRPr lang="en-GB" sz="1000" dirty="0" smtClean="0"/>
          </a:p>
          <a:p>
            <a:pPr marL="514350" indent="-514350"/>
            <a:r>
              <a:rPr lang="en-GB" sz="3200" dirty="0" smtClean="0"/>
              <a:t>8/9. Regulatory capacity and coordination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GB" sz="3200" dirty="0" smtClean="0"/>
              <a:t>Office of Unconventional Gas and Oil (</a:t>
            </a:r>
            <a:r>
              <a:rPr lang="en-GB" sz="3200" dirty="0" err="1" smtClean="0"/>
              <a:t>OffUGo</a:t>
            </a:r>
            <a:r>
              <a:rPr lang="en-GB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 smtClean="0"/>
          </a:p>
          <a:p>
            <a:pPr marL="514350" indent="-514350"/>
            <a:r>
              <a:rPr lang="en-GB" sz="3200" dirty="0" smtClean="0"/>
              <a:t>10. Research needs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0725" y="1268760"/>
            <a:ext cx="8492599" cy="3807143"/>
          </a:xfrm>
        </p:spPr>
        <p:txBody>
          <a:bodyPr/>
          <a:lstStyle/>
          <a:p>
            <a:pPr algn="ctr"/>
            <a:r>
              <a:rPr lang="en-GB" sz="8000" b="1" dirty="0" smtClean="0">
                <a:solidFill>
                  <a:srgbClr val="C00000"/>
                </a:solidFill>
              </a:rPr>
              <a:t>Industry  response </a:t>
            </a:r>
            <a:endParaRPr lang="en-GB" sz="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259" y="404664"/>
            <a:ext cx="8492065" cy="6858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UK Onshore Operators Group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0725" y="1090464"/>
            <a:ext cx="8492599" cy="45707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Engage local communities on sweeteners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/>
          </a:p>
          <a:p>
            <a:pPr marL="268288" lvl="1" indent="-268288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3200" dirty="0" smtClean="0"/>
              <a:t>Engage government on </a:t>
            </a:r>
            <a:r>
              <a:rPr lang="en-GB" sz="3000" dirty="0" smtClean="0"/>
              <a:t>streamlining the planning process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/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Learns lessons from other sectors?</a:t>
            </a:r>
          </a:p>
          <a:p>
            <a:pPr>
              <a:buFont typeface="Arial" pitchFamily="34" charset="0"/>
              <a:buChar char="•"/>
            </a:pPr>
            <a:endParaRPr lang="en-GB" sz="3200" dirty="0" smtClean="0"/>
          </a:p>
          <a:p>
            <a:pPr>
              <a:buFont typeface="Arial" pitchFamily="34" charset="0"/>
              <a:buChar char="•"/>
            </a:pPr>
            <a:endParaRPr lang="en-GB" sz="3200" dirty="0" smtClean="0"/>
          </a:p>
          <a:p>
            <a:pPr>
              <a:buFont typeface="Arial" pitchFamily="34" charset="0"/>
              <a:buChar char="•"/>
            </a:pPr>
            <a:endParaRPr lang="en-GB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yal Society PPT Template 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numCol="1" rtlCol="0">
        <a:norm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600"/>
          </a:spcAft>
          <a:buClrTx/>
          <a:buSzTx/>
          <a:buFont typeface="Arial"/>
          <a:buNone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bg1">
                <a:lumMod val="50000"/>
              </a:schemeClr>
            </a:solidFill>
            <a:effectLst/>
            <a:uLnTx/>
            <a:uFillTx/>
            <a:latin typeface="Verdana"/>
            <a:ea typeface="+mn-e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Royal Society PPT Template updated</Template>
  <TotalTime>6499</TotalTime>
  <Words>226</Words>
  <Application>Microsoft Office PowerPoint</Application>
  <PresentationFormat>On-screen Show 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Royal Society PPT Template updated</vt:lpstr>
      <vt:lpstr>Microsoft Excel 97-2003 Worksheet</vt:lpstr>
      <vt:lpstr> Shale gas extraction in the UK: a review of hydraulic fracturing    Ben Koppelman Science Policy Centre    </vt:lpstr>
      <vt:lpstr>PowerPoint Presentation</vt:lpstr>
      <vt:lpstr>PowerPoint Presentation</vt:lpstr>
      <vt:lpstr>Impact </vt:lpstr>
      <vt:lpstr>Government response I</vt:lpstr>
      <vt:lpstr>Government response II</vt:lpstr>
      <vt:lpstr>Government response III</vt:lpstr>
      <vt:lpstr>PowerPoint Presentation</vt:lpstr>
      <vt:lpstr>UK Onshore Operators Group  </vt:lpstr>
      <vt:lpstr>PowerPoint Presentation</vt:lpstr>
      <vt:lpstr>Parliament</vt:lpstr>
    </vt:vector>
  </TitlesOfParts>
  <Company>The Royal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Royal Society</dc:title>
  <dc:creator>iant</dc:creator>
  <cp:lastModifiedBy>Anne Marte Bergseng</cp:lastModifiedBy>
  <cp:revision>816</cp:revision>
  <dcterms:created xsi:type="dcterms:W3CDTF">2009-11-03T14:22:21Z</dcterms:created>
  <dcterms:modified xsi:type="dcterms:W3CDTF">2013-05-13T11:59:08Z</dcterms:modified>
</cp:coreProperties>
</file>