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9" r:id="rId4"/>
    <p:sldId id="275" r:id="rId5"/>
    <p:sldId id="274" r:id="rId6"/>
    <p:sldId id="276" r:id="rId7"/>
    <p:sldId id="277" r:id="rId8"/>
    <p:sldId id="260" r:id="rId9"/>
    <p:sldId id="263" r:id="rId10"/>
    <p:sldId id="278" r:id="rId11"/>
    <p:sldId id="264" r:id="rId12"/>
    <p:sldId id="267" r:id="rId13"/>
    <p:sldId id="268" r:id="rId14"/>
    <p:sldId id="269" r:id="rId15"/>
    <p:sldId id="271" r:id="rId16"/>
    <p:sldId id="279" r:id="rId17"/>
    <p:sldId id="272" r:id="rId18"/>
    <p:sldId id="258" r:id="rId19"/>
  </p:sldIdLst>
  <p:sldSz cx="9144000" cy="6858000" type="screen4x3"/>
  <p:notesSz cx="6858000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311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884E4-03F5-4FCD-BCED-3597AFEF6020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295A8-B864-4030-AB1E-B9D11AB43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620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09EB6-F9D1-4D19-9412-9162713BD846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89515"/>
            <a:ext cx="548640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9521C-66B9-4C0C-9511-E08015B0B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497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9521C-66B9-4C0C-9511-E08015B0B5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0399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9521C-66B9-4C0C-9511-E08015B0B53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7102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9521C-66B9-4C0C-9511-E08015B0B53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0618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9521C-66B9-4C0C-9511-E08015B0B53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09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9521C-66B9-4C0C-9511-E08015B0B53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871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9521C-66B9-4C0C-9511-E08015B0B53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80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9521C-66B9-4C0C-9511-E08015B0B53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649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9521C-66B9-4C0C-9511-E08015B0B53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978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9521C-66B9-4C0C-9511-E08015B0B53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001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9521C-66B9-4C0C-9511-E08015B0B53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613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9521C-66B9-4C0C-9511-E08015B0B53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1240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9521C-66B9-4C0C-9511-E08015B0B53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5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  <a:t>Title</a:t>
            </a:r>
            <a:r>
              <a:rPr kumimoji="0" lang="en-GB" sz="40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  <a:t> of presentation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Lucida Sans Unicode" pitchFamily="34" charset="0"/>
              <a:ea typeface="+mj-ea"/>
              <a:cs typeface="Lucida Sans Unicode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Name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Lucida Sans Unicode" pitchFamily="34" charset="0"/>
              <a:cs typeface="Lucida Sans Unicode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Title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0825" y="5876925"/>
            <a:ext cx="6400800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GB" sz="1600" dirty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Event name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GB" sz="1600" dirty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Date</a:t>
            </a:r>
          </a:p>
        </p:txBody>
      </p:sp>
      <p:pic>
        <p:nvPicPr>
          <p:cNvPr id="6" name="Picture 5" descr="UKERC logo for use on all materi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48680"/>
            <a:ext cx="2419350" cy="11049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940152" y="5589240"/>
            <a:ext cx="3096344" cy="126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0649"/>
            <a:ext cx="9144000" cy="1008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9512" y="1484784"/>
            <a:ext cx="8712968" cy="4320480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260648"/>
            <a:ext cx="9144000" cy="10081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Click</a:t>
            </a:r>
            <a:r>
              <a:rPr lang="en-GB" sz="4000" baseline="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to add title</a:t>
            </a:r>
            <a:endParaRPr lang="en-GB" sz="4000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08E93C-B45E-48BB-8EA4-F5B5FD14292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E7640-4E62-412A-BE72-9D309F4845D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260648"/>
            <a:ext cx="9144000" cy="10081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Click</a:t>
            </a:r>
            <a:r>
              <a:rPr lang="en-GB" sz="4000" baseline="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to add title</a:t>
            </a:r>
            <a:endParaRPr lang="en-GB" sz="4000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E7640-4E62-412A-BE72-9D309F4845D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0" y="260648"/>
            <a:ext cx="9144000" cy="10081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Click</a:t>
            </a:r>
            <a:r>
              <a:rPr lang="en-GB" sz="4000" baseline="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to add title</a:t>
            </a:r>
            <a:endParaRPr lang="en-GB" sz="4000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4" name="Picture 3" descr="UKERC_2co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88224" y="6165304"/>
            <a:ext cx="2131318" cy="5034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Lucida Sans Unicode" pitchFamily="34" charset="0"/>
          <a:ea typeface="+mj-ea"/>
          <a:cs typeface="Lucida Sans Unicod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3200" kern="1200">
          <a:solidFill>
            <a:schemeClr val="tx2"/>
          </a:solidFill>
          <a:latin typeface="Lucida Sans Unicode" pitchFamily="34" charset="0"/>
          <a:ea typeface="+mn-ea"/>
          <a:cs typeface="Lucida Sans Unicod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itchFamily="34" charset="0"/>
        <a:buChar char="•"/>
        <a:defRPr sz="2800" kern="1200">
          <a:solidFill>
            <a:schemeClr val="tx2"/>
          </a:solidFill>
          <a:latin typeface="Lucida Sans Unicode" pitchFamily="34" charset="0"/>
          <a:ea typeface="+mn-ea"/>
          <a:cs typeface="Lucida Sans Unicod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Lucida Sans Unicode" pitchFamily="34" charset="0"/>
          <a:ea typeface="+mn-ea"/>
          <a:cs typeface="Lucida Sans Unicod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Lucida Sans Unicode" pitchFamily="34" charset="0"/>
          <a:ea typeface="+mn-ea"/>
          <a:cs typeface="Lucida Sans Unicod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Lucida Sans Unicode" pitchFamily="34" charset="0"/>
          <a:ea typeface="+mn-ea"/>
          <a:cs typeface="Lucida Sans Unicod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erc.ac.uk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kerc.ac.uk/programmes/technology-and-policy-assessment/energy-efficiency-evaluation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8640"/>
            <a:ext cx="9144000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444208" y="5949280"/>
            <a:ext cx="2699792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UKERC logo for use on all materia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548680"/>
            <a:ext cx="2419350" cy="1104900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002060"/>
                </a:solidFill>
                <a:latin typeface="Lucida Sans Unicode" pitchFamily="34" charset="0"/>
                <a:ea typeface="+mj-ea"/>
                <a:cs typeface="Lucida Sans Unicode" pitchFamily="34" charset="0"/>
              </a:rPr>
              <a:t>Household energy efficiency programme evaluation: does it tell us what we need to know?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Lucida Sans Unicode" pitchFamily="34" charset="0"/>
              <a:ea typeface="+mj-ea"/>
              <a:cs typeface="Lucida Sans Unicode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Lucida Sans Unicode" pitchFamily="34" charset="0"/>
                <a:cs typeface="Lucida Sans Unicode" pitchFamily="34" charset="0"/>
              </a:rPr>
              <a:t>Dr Joanne Wade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50825" y="5876925"/>
            <a:ext cx="6400800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GB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CXC</a:t>
            </a:r>
            <a:endParaRPr lang="en-GB" dirty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GB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19-05-15</a:t>
            </a:r>
            <a:endParaRPr lang="en-GB" dirty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Assessing the evidence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marL="457200" lvl="0" indent="-457200" algn="l">
              <a:buFont typeface="Arial" pitchFamily="34" charset="0"/>
              <a:buChar char="•"/>
            </a:pPr>
            <a:r>
              <a:rPr lang="en-GB" sz="2200" dirty="0"/>
              <a:t>What evaluation methods are used</a:t>
            </a:r>
            <a:r>
              <a:rPr lang="en-GB" sz="2200" dirty="0" smtClean="0"/>
              <a:t>?</a:t>
            </a:r>
          </a:p>
          <a:p>
            <a:pPr marL="457200" lvl="0" indent="-457200" algn="l">
              <a:buFont typeface="Arial" pitchFamily="34" charset="0"/>
              <a:buChar char="•"/>
            </a:pPr>
            <a:endParaRPr lang="en-GB" sz="1000" dirty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GB" sz="2200" dirty="0"/>
              <a:t>Does the evaluation demonstrate an understanding of how the programme is likely to affect energy use, and hence seek to collect and use appropriate data</a:t>
            </a:r>
            <a:r>
              <a:rPr lang="en-GB" sz="2200" dirty="0" smtClean="0"/>
              <a:t>?</a:t>
            </a:r>
          </a:p>
          <a:p>
            <a:pPr marL="457200" lvl="0" indent="-457200" algn="l">
              <a:buFont typeface="Arial" pitchFamily="34" charset="0"/>
              <a:buChar char="•"/>
            </a:pPr>
            <a:endParaRPr lang="en-GB" sz="1000" dirty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GB" sz="2200" dirty="0"/>
              <a:t>Is the scale and nature of the evaluation appropriate for the programme size and stage, and level of existing knowledge about outcomes</a:t>
            </a:r>
            <a:r>
              <a:rPr lang="en-GB" sz="2200" dirty="0" smtClean="0"/>
              <a:t>?</a:t>
            </a:r>
          </a:p>
          <a:p>
            <a:pPr marL="457200" lvl="0" indent="-457200" algn="l">
              <a:buFont typeface="Arial" pitchFamily="34" charset="0"/>
              <a:buChar char="•"/>
            </a:pPr>
            <a:endParaRPr lang="en-GB" sz="1100" dirty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GB" sz="2200" dirty="0"/>
              <a:t>Is the choice of evaluation method appropriate for the available data</a:t>
            </a:r>
            <a:r>
              <a:rPr lang="en-GB" sz="2200" dirty="0" smtClean="0"/>
              <a:t>?</a:t>
            </a:r>
          </a:p>
          <a:p>
            <a:pPr marL="457200" lvl="0" indent="-457200" algn="l">
              <a:buFont typeface="Arial" pitchFamily="34" charset="0"/>
              <a:buChar char="•"/>
            </a:pPr>
            <a:endParaRPr lang="en-GB" sz="1100" dirty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GB" sz="2200" dirty="0"/>
              <a:t>Are the limitations of the evaluation acknowledged and, where possible, adjusted for?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322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Results - The evidence base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Widely spread: energy efficiency and evaluation conferences and 20 different journals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9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Dominated by evaluation of energy company schemes, for regulatory purposes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9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Significant lack of detail about evaluation methods – difficult to judge quality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/>
          </a:p>
          <a:p>
            <a:pPr algn="l"/>
            <a:r>
              <a:rPr lang="en-GB" i="1" dirty="0" smtClean="0"/>
              <a:t>NB this is the peer-reviewed evidence only; there is significant information in grey literature…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228600" indent="-228600" algn="l">
              <a:buAutoNum type="arabicPeriod"/>
            </a:pP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64942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Addressing the evaluation challenge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Well tackled: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Exogenous influences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Participant </a:t>
            </a:r>
            <a:r>
              <a:rPr lang="en-GB" dirty="0" err="1" smtClean="0"/>
              <a:t>spillover</a:t>
            </a:r>
            <a:endParaRPr lang="en-GB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Direct rebound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Less well tackled: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Free-ridership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Self selection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Hardly addressed: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Indirect rebound and non-participant </a:t>
            </a:r>
            <a:r>
              <a:rPr lang="en-GB" dirty="0" err="1" smtClean="0"/>
              <a:t>spillover</a:t>
            </a:r>
            <a:endParaRPr lang="en-GB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228600" indent="-228600" algn="l">
              <a:buAutoNum type="arabicPeriod"/>
            </a:pP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5502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we seem to know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484784"/>
            <a:ext cx="8712968" cy="432048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Minimum efficiency standards for buildings, appliance market transformation activities and investment programmes all reduce energy use; but by less than </a:t>
            </a:r>
            <a:r>
              <a:rPr lang="en-GB" i="1" dirty="0" smtClean="0"/>
              <a:t>ex ante</a:t>
            </a:r>
            <a:r>
              <a:rPr lang="en-GB" dirty="0" smtClean="0"/>
              <a:t> estimates would suggest.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1000" dirty="0" smtClean="0"/>
              <a:t>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Savings from these types of programme in the order of 10% of total household energy use for participant households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1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Average effects of feedback programmes 1-5% of participant household energy use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1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Large range around this average at the individual household level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228600" indent="-228600" algn="l">
              <a:buAutoNum type="arabicPeriod"/>
            </a:pP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57895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we seem not to know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484784"/>
            <a:ext cx="8712968" cy="432048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Likely magnitude of effects like </a:t>
            </a:r>
            <a:r>
              <a:rPr lang="en-GB" dirty="0" err="1" smtClean="0"/>
              <a:t>spillover</a:t>
            </a:r>
            <a:r>
              <a:rPr lang="en-GB" dirty="0" smtClean="0"/>
              <a:t> and free-ridership.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1000" dirty="0" smtClean="0"/>
              <a:t>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Outcomes of information / advice other than through feedback; of community-led programmes; of innovative finance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1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‘Reach’ of different types of programme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1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Wider economic impacts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228600" indent="-228600" algn="l">
              <a:buAutoNum type="arabicPeriod"/>
            </a:pP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40955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Recommendations: evaluation research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484784"/>
            <a:ext cx="8712968" cy="432048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Greater understanding of importance of effects like non-participant </a:t>
            </a:r>
            <a:r>
              <a:rPr lang="en-GB" dirty="0" err="1" smtClean="0"/>
              <a:t>spillover</a:t>
            </a:r>
            <a:r>
              <a:rPr lang="en-GB" dirty="0" smtClean="0"/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1000" dirty="0" smtClean="0"/>
              <a:t>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Economy-wide impacts of packages of energy efficiency programmes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1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Outcomes of community-led, behaviour change and innovative finance programmes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1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Analysis of the grey literature and reports in languages other than English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228600" indent="-228600" algn="l">
              <a:buAutoNum type="arabicPeriod"/>
            </a:pP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94605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Recommendations: evaluation practice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marL="457200" lvl="0" indent="-457200" algn="l">
              <a:buFont typeface="Arial" pitchFamily="34" charset="0"/>
              <a:buChar char="•"/>
            </a:pPr>
            <a:r>
              <a:rPr lang="en-GB" sz="2000" b="1" dirty="0" smtClean="0"/>
              <a:t>Methods: </a:t>
            </a:r>
            <a:r>
              <a:rPr lang="en-GB" sz="2000" dirty="0" smtClean="0"/>
              <a:t>greater </a:t>
            </a:r>
            <a:r>
              <a:rPr lang="en-GB" sz="2000" dirty="0"/>
              <a:t>use of Randomised Control Trials and quasi-experimental alternatives where appropriate, together with more use of multiple evaluation methods to cross-check </a:t>
            </a:r>
            <a:r>
              <a:rPr lang="en-GB" sz="2000" dirty="0" smtClean="0"/>
              <a:t>results</a:t>
            </a:r>
          </a:p>
          <a:p>
            <a:pPr marL="457200" lvl="0" indent="-457200" algn="l">
              <a:buFont typeface="Arial" pitchFamily="34" charset="0"/>
              <a:buChar char="•"/>
            </a:pPr>
            <a:endParaRPr lang="en-GB" sz="1000" dirty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GB" sz="2000" b="1" dirty="0" smtClean="0"/>
              <a:t>Variability: </a:t>
            </a:r>
            <a:r>
              <a:rPr lang="en-GB" sz="2000" dirty="0" smtClean="0"/>
              <a:t>deeper </a:t>
            </a:r>
            <a:r>
              <a:rPr lang="en-GB" sz="2000" dirty="0"/>
              <a:t>exploration of the variation in effects between different households, making innovative use of the large datasets (e.g. from building energy certification and smart metering) that are now becoming </a:t>
            </a:r>
            <a:r>
              <a:rPr lang="en-GB" sz="2000" dirty="0" smtClean="0"/>
              <a:t>available; understanding which households are reached by which approaches</a:t>
            </a:r>
          </a:p>
          <a:p>
            <a:pPr marL="457200" lvl="0" indent="-457200" algn="l">
              <a:buFont typeface="Arial" pitchFamily="34" charset="0"/>
              <a:buChar char="•"/>
            </a:pPr>
            <a:endParaRPr lang="en-GB" sz="1000" dirty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GB" sz="2000" b="1" dirty="0" smtClean="0"/>
              <a:t>Shared learning: </a:t>
            </a:r>
            <a:r>
              <a:rPr lang="en-GB" sz="2000" dirty="0" smtClean="0"/>
              <a:t>greater </a:t>
            </a:r>
            <a:r>
              <a:rPr lang="en-GB" sz="2000" dirty="0"/>
              <a:t>exposure of evaluation results to discussion in the peer-reviewed </a:t>
            </a:r>
            <a:r>
              <a:rPr lang="en-GB" sz="2000" dirty="0" smtClean="0"/>
              <a:t>literature</a:t>
            </a:r>
          </a:p>
          <a:p>
            <a:pPr marL="457200" lvl="0" indent="-457200" algn="l">
              <a:buFont typeface="Arial" pitchFamily="34" charset="0"/>
              <a:buChar char="•"/>
            </a:pPr>
            <a:endParaRPr lang="en-GB" sz="1000" dirty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GB" sz="2000" b="1" dirty="0" smtClean="0"/>
              <a:t>Usefulness: </a:t>
            </a:r>
            <a:r>
              <a:rPr lang="en-GB" sz="2000" dirty="0" smtClean="0"/>
              <a:t>presenting </a:t>
            </a:r>
            <a:r>
              <a:rPr lang="en-GB" sz="2000" dirty="0"/>
              <a:t>evaluation results in such a way that cross-programme comparison is easier (e.g. offering percentage savings figures as well as kWh).</a:t>
            </a:r>
          </a:p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77776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Recommendations: policy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484784"/>
            <a:ext cx="8712968" cy="432048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Continue support for energy efficiency policies and programmes – these are likely to remain cost-effective.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1000" dirty="0" smtClean="0"/>
              <a:t>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Well established approaches – standards and incentives should form the core in the short term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1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New approaches need to be piloted and evaluated before any commitment to replacing existing approaches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1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Policymakers need to respond to the significant opportunity to learn from experience in other countries and jurisdictions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228600" indent="-228600" algn="l">
              <a:buAutoNum type="arabicPeriod"/>
            </a:pP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60671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42988" y="2071688"/>
            <a:ext cx="7058025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3600" dirty="0" smtClean="0">
              <a:solidFill>
                <a:schemeClr val="accent2">
                  <a:lumMod val="75000"/>
                </a:schemeClr>
              </a:solidFill>
              <a:latin typeface="Lucida Sans Unicode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3600" dirty="0" smtClean="0">
                <a:latin typeface="Lucida Sans Unicode" pitchFamily="34" charset="0"/>
              </a:rPr>
              <a:t>UK </a:t>
            </a:r>
            <a:r>
              <a:rPr lang="en-GB" sz="3600" dirty="0">
                <a:latin typeface="Lucida Sans Unicode" pitchFamily="34" charset="0"/>
              </a:rPr>
              <a:t>Energy Research Centre</a:t>
            </a:r>
          </a:p>
          <a:p>
            <a:pPr>
              <a:spcBef>
                <a:spcPct val="50000"/>
              </a:spcBef>
            </a:pPr>
            <a:r>
              <a:rPr lang="en-GB" sz="2400" dirty="0">
                <a:latin typeface="Lucida Sans Unicode" pitchFamily="34" charset="0"/>
              </a:rPr>
              <a:t>+44 (0)20 7594 1574</a:t>
            </a:r>
          </a:p>
          <a:p>
            <a:pPr>
              <a:spcBef>
                <a:spcPct val="50000"/>
              </a:spcBef>
            </a:pPr>
            <a:r>
              <a:rPr lang="en-GB" sz="2400" dirty="0" smtClean="0">
                <a:latin typeface="Lucida Sans Unicode" pitchFamily="34" charset="0"/>
                <a:hlinkClick r:id="rId3"/>
              </a:rPr>
              <a:t>www.ukerc.ac.uk</a:t>
            </a:r>
            <a:endParaRPr lang="en-GB" sz="2400" dirty="0" smtClean="0">
              <a:latin typeface="Lucida Sans Unicode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1000" i="1" dirty="0" smtClean="0">
                <a:latin typeface="Lucida Sans Unicode" pitchFamily="34" charset="0"/>
              </a:rPr>
              <a:t>full report to be </a:t>
            </a:r>
            <a:r>
              <a:rPr lang="en-GB" sz="1000" i="1" dirty="0">
                <a:latin typeface="Lucida Sans Unicode" pitchFamily="34" charset="0"/>
              </a:rPr>
              <a:t>published soon :</a:t>
            </a:r>
            <a:endParaRPr lang="en-GB" sz="1000" i="1" dirty="0" smtClean="0">
              <a:latin typeface="Lucida Sans Unicode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1000" i="1" dirty="0" smtClean="0">
                <a:latin typeface="Lucida Sans Unicode" pitchFamily="34" charset="0"/>
                <a:hlinkClick r:id="rId4"/>
              </a:rPr>
              <a:t>http</a:t>
            </a:r>
            <a:r>
              <a:rPr lang="en-GB" sz="1000" i="1" dirty="0">
                <a:latin typeface="Lucida Sans Unicode" pitchFamily="34" charset="0"/>
                <a:hlinkClick r:id="rId4"/>
              </a:rPr>
              <a:t>://</a:t>
            </a:r>
            <a:r>
              <a:rPr lang="en-GB" sz="1000" i="1" dirty="0" smtClean="0">
                <a:latin typeface="Lucida Sans Unicode" pitchFamily="34" charset="0"/>
                <a:hlinkClick r:id="rId4"/>
              </a:rPr>
              <a:t>www.ukerc.ac.uk/programmes/technology-and-policy-assessment/energy-efficiency-evaluation.html</a:t>
            </a:r>
            <a:endParaRPr lang="en-GB" sz="1000" i="1" dirty="0">
              <a:latin typeface="Lucida Sans Unicode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2400" dirty="0">
                <a:latin typeface="Lucida Sans Unicode" pitchFamily="34" charset="0"/>
              </a:rPr>
              <a:t>j</a:t>
            </a:r>
            <a:r>
              <a:rPr lang="en-GB" sz="2400" dirty="0" smtClean="0">
                <a:latin typeface="Lucida Sans Unicode" pitchFamily="34" charset="0"/>
              </a:rPr>
              <a:t>oanne.wade09@gmail.com</a:t>
            </a:r>
            <a:endParaRPr lang="en-GB" sz="2400" dirty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question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12968" cy="446449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i="1" dirty="0"/>
              <a:t>What is the evidence that energy efficiency programmes targeted at the household sector have delivered real energy savings</a:t>
            </a:r>
            <a:r>
              <a:rPr lang="en-GB" i="1" dirty="0" smtClean="0"/>
              <a:t>?</a:t>
            </a:r>
          </a:p>
          <a:p>
            <a:pPr algn="l"/>
            <a:endParaRPr lang="en-GB" i="1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Conceptual </a:t>
            </a:r>
            <a:r>
              <a:rPr lang="en-GB" sz="2400" dirty="0"/>
              <a:t>and definitional </a:t>
            </a:r>
            <a:r>
              <a:rPr lang="en-GB" sz="2400" dirty="0" smtClean="0"/>
              <a:t>issues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Strengths </a:t>
            </a:r>
            <a:r>
              <a:rPr lang="en-GB" sz="2400" dirty="0"/>
              <a:t>and weaknesses of different methodological </a:t>
            </a:r>
            <a:r>
              <a:rPr lang="en-GB" sz="2400" dirty="0" smtClean="0"/>
              <a:t>approaches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Identify robust </a:t>
            </a:r>
            <a:r>
              <a:rPr lang="en-GB" sz="2400" dirty="0" smtClean="0"/>
              <a:t>evaluations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13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Range </a:t>
            </a:r>
            <a:r>
              <a:rPr lang="en-GB" sz="2400" dirty="0"/>
              <a:t>of energy savings </a:t>
            </a:r>
            <a:r>
              <a:rPr lang="en-GB" sz="2400" dirty="0" smtClean="0"/>
              <a:t>likely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13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Recommendations </a:t>
            </a:r>
            <a:r>
              <a:rPr lang="en-GB" sz="2400" dirty="0"/>
              <a:t>on the future design and focus of programme </a:t>
            </a:r>
            <a:r>
              <a:rPr lang="en-GB" sz="2400" dirty="0" smtClean="0"/>
              <a:t>evaluation</a:t>
            </a:r>
            <a:endParaRPr lang="en-GB" sz="2400" dirty="0"/>
          </a:p>
          <a:p>
            <a:pPr algn="l">
              <a:buFont typeface="Wingdings" pitchFamily="2" charset="2"/>
              <a:buChar char="§"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281339"/>
          </a:xfrm>
        </p:spPr>
        <p:txBody>
          <a:bodyPr>
            <a:normAutofit fontScale="55000" lnSpcReduction="20000"/>
          </a:bodyPr>
          <a:lstStyle/>
          <a:p>
            <a:pPr marL="514350" indent="-514350" algn="l">
              <a:buAutoNum type="arabicPeriod"/>
            </a:pPr>
            <a:r>
              <a:rPr lang="en-GB" dirty="0" smtClean="0"/>
              <a:t>Scoping note, agreed by expert group</a:t>
            </a:r>
          </a:p>
          <a:p>
            <a:pPr marL="514350" indent="-514350" algn="l">
              <a:buAutoNum type="arabicPeriod"/>
            </a:pPr>
            <a:endParaRPr lang="en-GB" sz="1000" dirty="0" smtClean="0"/>
          </a:p>
          <a:p>
            <a:pPr marL="514350" indent="-514350" algn="l">
              <a:buAutoNum type="arabicPeriod"/>
            </a:pPr>
            <a:r>
              <a:rPr lang="en-GB" dirty="0" smtClean="0"/>
              <a:t>Review literature on good practice evaluation</a:t>
            </a:r>
          </a:p>
          <a:p>
            <a:pPr marL="514350" indent="-514350" algn="l">
              <a:buAutoNum type="arabicPeriod"/>
            </a:pPr>
            <a:endParaRPr lang="en-GB" sz="1000" dirty="0" smtClean="0"/>
          </a:p>
          <a:p>
            <a:pPr marL="514350" indent="-514350" algn="l">
              <a:buAutoNum type="arabicPeriod"/>
            </a:pPr>
            <a:r>
              <a:rPr lang="en-GB" dirty="0" smtClean="0"/>
              <a:t>Search key databases and conferences for literature</a:t>
            </a:r>
          </a:p>
          <a:p>
            <a:pPr marL="514350" indent="-514350" algn="l">
              <a:buAutoNum type="arabicPeriod"/>
            </a:pPr>
            <a:endParaRPr lang="en-GB" sz="1000" dirty="0" smtClean="0"/>
          </a:p>
          <a:p>
            <a:pPr marL="514350" indent="-514350" algn="l">
              <a:buAutoNum type="arabicPeriod"/>
            </a:pPr>
            <a:r>
              <a:rPr lang="en-GB" dirty="0" smtClean="0"/>
              <a:t>Develop framework to characterise and analyse literature</a:t>
            </a:r>
          </a:p>
          <a:p>
            <a:pPr marL="514350" indent="-514350" algn="l">
              <a:buAutoNum type="arabicPeriod"/>
            </a:pPr>
            <a:endParaRPr lang="en-GB" sz="1000" dirty="0" smtClean="0"/>
          </a:p>
          <a:p>
            <a:pPr marL="514350" indent="-514350" algn="l">
              <a:buAutoNum type="arabicPeriod"/>
            </a:pPr>
            <a:r>
              <a:rPr lang="en-GB" dirty="0" smtClean="0"/>
              <a:t>Review literature and select key evidence</a:t>
            </a:r>
          </a:p>
          <a:p>
            <a:pPr marL="514350" indent="-514350" algn="l">
              <a:buAutoNum type="arabicPeriod"/>
            </a:pPr>
            <a:endParaRPr lang="en-GB" sz="1100" dirty="0" smtClean="0"/>
          </a:p>
          <a:p>
            <a:pPr marL="514350" indent="-514350" algn="l">
              <a:buAutoNum type="arabicPeriod"/>
            </a:pPr>
            <a:r>
              <a:rPr lang="en-GB" dirty="0" smtClean="0"/>
              <a:t>Use this to answer the question!</a:t>
            </a:r>
          </a:p>
          <a:p>
            <a:pPr marL="514350" indent="-514350" algn="l">
              <a:buAutoNum type="arabicPeriod"/>
            </a:pPr>
            <a:endParaRPr lang="en-GB" sz="1100" dirty="0" smtClean="0"/>
          </a:p>
          <a:p>
            <a:pPr marL="514350" indent="-514350" algn="l">
              <a:buAutoNum type="arabicPeriod"/>
            </a:pPr>
            <a:r>
              <a:rPr lang="en-GB" dirty="0" smtClean="0"/>
              <a:t>Draft report review, expert group and peers</a:t>
            </a:r>
          </a:p>
          <a:p>
            <a:pPr marL="514350" indent="-514350" algn="l">
              <a:buAutoNum type="arabicPeriod"/>
            </a:pPr>
            <a:endParaRPr lang="en-GB" sz="1100" dirty="0" smtClean="0"/>
          </a:p>
          <a:p>
            <a:pPr marL="514350" indent="-514350" algn="l">
              <a:buAutoNum type="arabicPeriod"/>
            </a:pPr>
            <a:r>
              <a:rPr lang="en-GB" dirty="0" smtClean="0"/>
              <a:t>Publication and dissemination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Expert </a:t>
            </a:r>
            <a:r>
              <a:rPr lang="en-GB" dirty="0"/>
              <a:t>group: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1900" dirty="0"/>
              <a:t>Ute Collier; </a:t>
            </a:r>
            <a:r>
              <a:rPr lang="en-GB" sz="1900" dirty="0" smtClean="0"/>
              <a:t>Committee </a:t>
            </a:r>
            <a:r>
              <a:rPr lang="en-GB" sz="1900" dirty="0"/>
              <a:t>on Climate </a:t>
            </a:r>
            <a:r>
              <a:rPr lang="en-GB" sz="1900" dirty="0" smtClean="0"/>
              <a:t>Change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1100" dirty="0"/>
          </a:p>
          <a:p>
            <a:pPr marL="457200" indent="-457200">
              <a:buFont typeface="Arial" pitchFamily="34" charset="0"/>
              <a:buChar char="•"/>
            </a:pPr>
            <a:r>
              <a:rPr lang="en-GB" sz="1900" dirty="0"/>
              <a:t>Hunter </a:t>
            </a:r>
            <a:r>
              <a:rPr lang="en-GB" sz="1900" dirty="0" err="1"/>
              <a:t>Danskin</a:t>
            </a:r>
            <a:r>
              <a:rPr lang="en-GB" sz="1900" dirty="0"/>
              <a:t>; </a:t>
            </a:r>
            <a:r>
              <a:rPr lang="en-GB" sz="1900" dirty="0" smtClean="0"/>
              <a:t>DECC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1100" dirty="0"/>
          </a:p>
          <a:p>
            <a:pPr marL="457200" indent="-457200">
              <a:buFont typeface="Arial" pitchFamily="34" charset="0"/>
              <a:buChar char="•"/>
            </a:pPr>
            <a:r>
              <a:rPr lang="en-GB" sz="1900" dirty="0"/>
              <a:t>Malcolm </a:t>
            </a:r>
            <a:r>
              <a:rPr lang="en-GB" sz="1900" dirty="0" err="1"/>
              <a:t>Keay</a:t>
            </a:r>
            <a:r>
              <a:rPr lang="en-GB" sz="1900" dirty="0"/>
              <a:t>; Oxford Institute for Energy </a:t>
            </a:r>
            <a:r>
              <a:rPr lang="en-GB" sz="1900" dirty="0" smtClean="0"/>
              <a:t>Studies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1100" dirty="0"/>
          </a:p>
          <a:p>
            <a:pPr marL="457200" indent="-457200">
              <a:buFont typeface="Arial" pitchFamily="34" charset="0"/>
              <a:buChar char="•"/>
            </a:pPr>
            <a:r>
              <a:rPr lang="en-GB" sz="1900" dirty="0"/>
              <a:t>Michelle </a:t>
            </a:r>
            <a:r>
              <a:rPr lang="en-GB" sz="1900" dirty="0" err="1"/>
              <a:t>Shipworth</a:t>
            </a:r>
            <a:r>
              <a:rPr lang="en-GB" sz="1900" dirty="0"/>
              <a:t>, UCL Energy </a:t>
            </a:r>
            <a:r>
              <a:rPr lang="en-GB" sz="1900" dirty="0" smtClean="0"/>
              <a:t>Institute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1200" dirty="0"/>
          </a:p>
          <a:p>
            <a:pPr marL="457200" indent="-457200">
              <a:buFont typeface="Arial" pitchFamily="34" charset="0"/>
              <a:buChar char="•"/>
            </a:pPr>
            <a:r>
              <a:rPr lang="en-GB" sz="1900" dirty="0"/>
              <a:t>Steve Sorrell; CIED, Univ. of Sussex</a:t>
            </a:r>
          </a:p>
          <a:p>
            <a:pPr marL="457200" indent="-457200">
              <a:buFont typeface="Arial" pitchFamily="34" charset="0"/>
              <a:buChar char="•"/>
            </a:pPr>
            <a:endParaRPr lang="en-GB" dirty="0"/>
          </a:p>
          <a:p>
            <a:pPr marL="0" indent="0">
              <a:buNone/>
            </a:pPr>
            <a:r>
              <a:rPr lang="en-GB" dirty="0"/>
              <a:t>Peer reviewers: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1800" dirty="0"/>
              <a:t>Wolfgang </a:t>
            </a:r>
            <a:r>
              <a:rPr lang="en-GB" sz="1800" dirty="0" err="1"/>
              <a:t>Eichhammer</a:t>
            </a:r>
            <a:r>
              <a:rPr lang="en-GB" sz="1800" dirty="0"/>
              <a:t>; </a:t>
            </a:r>
            <a:r>
              <a:rPr lang="en-GB" sz="1800" dirty="0" err="1"/>
              <a:t>Fraunhofer</a:t>
            </a:r>
            <a:r>
              <a:rPr lang="en-GB" sz="1800" dirty="0"/>
              <a:t> </a:t>
            </a:r>
            <a:r>
              <a:rPr lang="en-GB" sz="1800" dirty="0" smtClean="0"/>
              <a:t>Institute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1200" dirty="0"/>
          </a:p>
          <a:p>
            <a:pPr marL="457200" indent="-457200">
              <a:buFont typeface="Arial" pitchFamily="34" charset="0"/>
              <a:buChar char="•"/>
            </a:pPr>
            <a:r>
              <a:rPr lang="en-GB" sz="1800" dirty="0"/>
              <a:t>Ed Vine; formerly Lawrence Berkeley Lab.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9144000" cy="1008063"/>
          </a:xfrm>
        </p:spPr>
        <p:txBody>
          <a:bodyPr/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88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Scope of programme evaluation</a:t>
            </a:r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272808" cy="43924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020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evaluation problem</a:t>
            </a:r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8064895" cy="3888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393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Defining the counterfactual</a:t>
            </a:r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7416824" cy="4032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524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GB" sz="2400" b="1" dirty="0" smtClean="0"/>
              <a:t>Constraints for evaluators</a:t>
            </a:r>
          </a:p>
          <a:p>
            <a:pPr marL="0" indent="0" algn="l">
              <a:buNone/>
            </a:pPr>
            <a:endParaRPr lang="en-GB" sz="12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000" dirty="0" smtClean="0"/>
              <a:t>Data issues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sz="10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000" dirty="0" smtClean="0"/>
              <a:t>Implementing Randomised Control Trials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sz="10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000" dirty="0" smtClean="0"/>
              <a:t>Transferability of findings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sz="10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000" dirty="0" smtClean="0"/>
              <a:t>Resourcing an evaluation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9144000" cy="1008063"/>
          </a:xfrm>
        </p:spPr>
        <p:txBody>
          <a:bodyPr/>
          <a:lstStyle/>
          <a:p>
            <a:r>
              <a:rPr lang="en-GB" dirty="0" smtClean="0"/>
              <a:t>Evaluation in practice</a:t>
            </a:r>
            <a:endParaRPr lang="en-GB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12976"/>
            <a:ext cx="4038600" cy="261221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Arrow Connector 6"/>
          <p:cNvCxnSpPr/>
          <p:nvPr/>
        </p:nvCxnSpPr>
        <p:spPr>
          <a:xfrm flipV="1">
            <a:off x="4211960" y="4289893"/>
            <a:ext cx="43204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870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Results - theory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6048672" cy="55945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416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Results – practical use of methods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RCT = most accurate </a:t>
            </a:r>
            <a:r>
              <a:rPr lang="en-GB" i="1" dirty="0" smtClean="0"/>
              <a:t>for well defined single interventions on clearly defined population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9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Engineering estimate = least accurate BUT may well be ‘good enough’, especially for large programmes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In between are the range of quasi-experimental approaches, each with strengths and weaknesses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algn="l"/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421972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KERC pp template 2012">
  <a:themeElements>
    <a:clrScheme name="Custom 2">
      <a:dk1>
        <a:srgbClr val="1F497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UKERC pp template 2012</Template>
  <TotalTime>739</TotalTime>
  <Words>768</Words>
  <Application>Microsoft Office PowerPoint</Application>
  <PresentationFormat>On-screen Show (4:3)</PresentationFormat>
  <Paragraphs>155</Paragraphs>
  <Slides>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UKERC pp template 2012</vt:lpstr>
      <vt:lpstr>PowerPoint Presentation</vt:lpstr>
      <vt:lpstr>The question</vt:lpstr>
      <vt:lpstr>Methodology</vt:lpstr>
      <vt:lpstr>Scope of programme evaluation</vt:lpstr>
      <vt:lpstr>The evaluation problem</vt:lpstr>
      <vt:lpstr>Defining the counterfactual</vt:lpstr>
      <vt:lpstr>Evaluation in practice</vt:lpstr>
      <vt:lpstr>Results - theory</vt:lpstr>
      <vt:lpstr>Results – practical use of methods</vt:lpstr>
      <vt:lpstr>Assessing the evidence</vt:lpstr>
      <vt:lpstr>Results - The evidence base</vt:lpstr>
      <vt:lpstr>Addressing the evaluation challenge</vt:lpstr>
      <vt:lpstr>What we seem to know</vt:lpstr>
      <vt:lpstr>What we seem not to know</vt:lpstr>
      <vt:lpstr>Recommendations: evaluation research</vt:lpstr>
      <vt:lpstr>Recommendations: evaluation practice</vt:lpstr>
      <vt:lpstr>Recommendations: policy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</dc:creator>
  <cp:lastModifiedBy>Windows User</cp:lastModifiedBy>
  <cp:revision>25</cp:revision>
  <cp:lastPrinted>2015-03-09T11:23:30Z</cp:lastPrinted>
  <dcterms:created xsi:type="dcterms:W3CDTF">2014-02-10T08:58:20Z</dcterms:created>
  <dcterms:modified xsi:type="dcterms:W3CDTF">2015-05-13T14:16:58Z</dcterms:modified>
</cp:coreProperties>
</file>