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56" r:id="rId2"/>
    <p:sldId id="276" r:id="rId3"/>
    <p:sldId id="285" r:id="rId4"/>
    <p:sldId id="286" r:id="rId5"/>
    <p:sldId id="283" r:id="rId6"/>
    <p:sldId id="284" r:id="rId7"/>
    <p:sldId id="289" r:id="rId8"/>
    <p:sldId id="290" r:id="rId9"/>
    <p:sldId id="291" r:id="rId10"/>
    <p:sldId id="292" r:id="rId11"/>
    <p:sldId id="293" r:id="rId12"/>
    <p:sldId id="278" r:id="rId13"/>
    <p:sldId id="295" r:id="rId14"/>
    <p:sldId id="294" r:id="rId15"/>
    <p:sldId id="296" r:id="rId16"/>
    <p:sldId id="297" r:id="rId17"/>
  </p:sldIdLst>
  <p:sldSz cx="9144000" cy="6858000" type="screen4x3"/>
  <p:notesSz cx="6718300" cy="9867900"/>
  <p:embeddedFontLst>
    <p:embeddedFont>
      <p:font typeface="Rdg Vesta" charset="0"/>
      <p:regular r:id="rId20"/>
      <p:bold r:id="rId21"/>
      <p:italic r:id="rId22"/>
      <p:boldItalic r:id="rId23"/>
    </p:embeddedFont>
  </p:embeddedFontLst>
  <p:defaultTextStyle>
    <a:defPPr>
      <a:defRPr lang="en-GB"/>
    </a:defPPr>
    <a:lvl1pPr algn="l" rtl="0" fontAlgn="base">
      <a:spcBef>
        <a:spcPct val="0"/>
      </a:spcBef>
      <a:spcAft>
        <a:spcPct val="0"/>
      </a:spcAft>
      <a:defRPr sz="2400" kern="1200">
        <a:solidFill>
          <a:schemeClr val="tx1"/>
        </a:solidFill>
        <a:latin typeface="Rdg Vesta" pitchFamily="2" charset="0"/>
        <a:ea typeface="+mn-ea"/>
        <a:cs typeface="+mn-cs"/>
      </a:defRPr>
    </a:lvl1pPr>
    <a:lvl2pPr marL="457200" algn="l" rtl="0" fontAlgn="base">
      <a:spcBef>
        <a:spcPct val="0"/>
      </a:spcBef>
      <a:spcAft>
        <a:spcPct val="0"/>
      </a:spcAft>
      <a:defRPr sz="2400" kern="1200">
        <a:solidFill>
          <a:schemeClr val="tx1"/>
        </a:solidFill>
        <a:latin typeface="Rdg Vesta" pitchFamily="2" charset="0"/>
        <a:ea typeface="+mn-ea"/>
        <a:cs typeface="+mn-cs"/>
      </a:defRPr>
    </a:lvl2pPr>
    <a:lvl3pPr marL="914400" algn="l" rtl="0" fontAlgn="base">
      <a:spcBef>
        <a:spcPct val="0"/>
      </a:spcBef>
      <a:spcAft>
        <a:spcPct val="0"/>
      </a:spcAft>
      <a:defRPr sz="2400" kern="1200">
        <a:solidFill>
          <a:schemeClr val="tx1"/>
        </a:solidFill>
        <a:latin typeface="Rdg Vesta" pitchFamily="2" charset="0"/>
        <a:ea typeface="+mn-ea"/>
        <a:cs typeface="+mn-cs"/>
      </a:defRPr>
    </a:lvl3pPr>
    <a:lvl4pPr marL="1371600" algn="l" rtl="0" fontAlgn="base">
      <a:spcBef>
        <a:spcPct val="0"/>
      </a:spcBef>
      <a:spcAft>
        <a:spcPct val="0"/>
      </a:spcAft>
      <a:defRPr sz="2400" kern="1200">
        <a:solidFill>
          <a:schemeClr val="tx1"/>
        </a:solidFill>
        <a:latin typeface="Rdg Vesta" pitchFamily="2" charset="0"/>
        <a:ea typeface="+mn-ea"/>
        <a:cs typeface="+mn-cs"/>
      </a:defRPr>
    </a:lvl4pPr>
    <a:lvl5pPr marL="1828800" algn="l" rtl="0" fontAlgn="base">
      <a:spcBef>
        <a:spcPct val="0"/>
      </a:spcBef>
      <a:spcAft>
        <a:spcPct val="0"/>
      </a:spcAft>
      <a:defRPr sz="2400" kern="1200">
        <a:solidFill>
          <a:schemeClr val="tx1"/>
        </a:solidFill>
        <a:latin typeface="Rdg Vesta" pitchFamily="2" charset="0"/>
        <a:ea typeface="+mn-ea"/>
        <a:cs typeface="+mn-cs"/>
      </a:defRPr>
    </a:lvl5pPr>
    <a:lvl6pPr marL="2286000" algn="l" defTabSz="914400" rtl="0" eaLnBrk="1" latinLnBrk="0" hangingPunct="1">
      <a:defRPr sz="2400" kern="1200">
        <a:solidFill>
          <a:schemeClr val="tx1"/>
        </a:solidFill>
        <a:latin typeface="Rdg Vesta" pitchFamily="2" charset="0"/>
        <a:ea typeface="+mn-ea"/>
        <a:cs typeface="+mn-cs"/>
      </a:defRPr>
    </a:lvl6pPr>
    <a:lvl7pPr marL="2743200" algn="l" defTabSz="914400" rtl="0" eaLnBrk="1" latinLnBrk="0" hangingPunct="1">
      <a:defRPr sz="2400" kern="1200">
        <a:solidFill>
          <a:schemeClr val="tx1"/>
        </a:solidFill>
        <a:latin typeface="Rdg Vesta" pitchFamily="2" charset="0"/>
        <a:ea typeface="+mn-ea"/>
        <a:cs typeface="+mn-cs"/>
      </a:defRPr>
    </a:lvl7pPr>
    <a:lvl8pPr marL="3200400" algn="l" defTabSz="914400" rtl="0" eaLnBrk="1" latinLnBrk="0" hangingPunct="1">
      <a:defRPr sz="2400" kern="1200">
        <a:solidFill>
          <a:schemeClr val="tx1"/>
        </a:solidFill>
        <a:latin typeface="Rdg Vesta" pitchFamily="2" charset="0"/>
        <a:ea typeface="+mn-ea"/>
        <a:cs typeface="+mn-cs"/>
      </a:defRPr>
    </a:lvl8pPr>
    <a:lvl9pPr marL="3657600" algn="l" defTabSz="914400" rtl="0" eaLnBrk="1" latinLnBrk="0" hangingPunct="1">
      <a:defRPr sz="2400" kern="1200">
        <a:solidFill>
          <a:schemeClr val="tx1"/>
        </a:solidFill>
        <a:latin typeface="Rdg Vesta"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99A1"/>
    <a:srgbClr val="BF0071"/>
    <a:srgbClr val="7EAF35"/>
    <a:srgbClr val="F3F3F3"/>
    <a:srgbClr val="F0F0F0"/>
    <a:srgbClr val="EEEEEE"/>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6" autoAdjust="0"/>
    <p:restoredTop sz="76454" autoAdjust="0"/>
  </p:normalViewPr>
  <p:slideViewPr>
    <p:cSldViewPr>
      <p:cViewPr>
        <p:scale>
          <a:sx n="95" d="100"/>
          <a:sy n="95" d="100"/>
        </p:scale>
        <p:origin x="-2220"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admin\food%20security\Presentations\Edinburgh%20Climate%20Exchange\background\real%20price%20of%20foo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UK Consumer Food Price</c:v>
          </c:tx>
          <c:marker>
            <c:symbol val="none"/>
          </c:marker>
          <c:xVal>
            <c:numRef>
              <c:f>Sheet1!$A$6:$A$28</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xVal>
          <c:yVal>
            <c:numRef>
              <c:f>Sheet1!$F$6:$F$28</c:f>
              <c:numCache>
                <c:formatCode>General</c:formatCode>
                <c:ptCount val="23"/>
                <c:pt idx="0">
                  <c:v>100</c:v>
                </c:pt>
                <c:pt idx="1">
                  <c:v>99.197194955780645</c:v>
                </c:pt>
                <c:pt idx="2">
                  <c:v>97.4350995785571</c:v>
                </c:pt>
                <c:pt idx="3">
                  <c:v>97.721191276626243</c:v>
                </c:pt>
                <c:pt idx="4">
                  <c:v>96.066567193190068</c:v>
                </c:pt>
                <c:pt idx="5">
                  <c:v>96.551670727038982</c:v>
                </c:pt>
                <c:pt idx="6">
                  <c:v>97.40092759904536</c:v>
                </c:pt>
                <c:pt idx="7">
                  <c:v>94.06899502705636</c:v>
                </c:pt>
                <c:pt idx="8">
                  <c:v>91.896720841444477</c:v>
                </c:pt>
                <c:pt idx="9">
                  <c:v>90.575466866010515</c:v>
                </c:pt>
                <c:pt idx="10">
                  <c:v>87.38323255340093</c:v>
                </c:pt>
                <c:pt idx="11">
                  <c:v>88.776937120057227</c:v>
                </c:pt>
                <c:pt idx="12">
                  <c:v>87.905383719628873</c:v>
                </c:pt>
                <c:pt idx="13">
                  <c:v>86.354554418225746</c:v>
                </c:pt>
                <c:pt idx="14">
                  <c:v>84.120464007450806</c:v>
                </c:pt>
                <c:pt idx="15">
                  <c:v>82.589258994182472</c:v>
                </c:pt>
                <c:pt idx="16">
                  <c:v>81.689065862124139</c:v>
                </c:pt>
                <c:pt idx="17">
                  <c:v>81.958099677129624</c:v>
                </c:pt>
                <c:pt idx="18">
                  <c:v>86.585352924962379</c:v>
                </c:pt>
                <c:pt idx="19">
                  <c:v>92.427859253512921</c:v>
                </c:pt>
                <c:pt idx="20">
                  <c:v>90.937642759250792</c:v>
                </c:pt>
                <c:pt idx="21">
                  <c:v>91.66010231336864</c:v>
                </c:pt>
                <c:pt idx="22">
                  <c:v>91.696799873663252</c:v>
                </c:pt>
              </c:numCache>
            </c:numRef>
          </c:yVal>
          <c:smooth val="0"/>
        </c:ser>
        <c:ser>
          <c:idx val="1"/>
          <c:order val="1"/>
          <c:tx>
            <c:v>FAO Food Price</c:v>
          </c:tx>
          <c:marker>
            <c:symbol val="none"/>
          </c:marker>
          <c:xVal>
            <c:numRef>
              <c:f>Sheet1!$A$6:$A$28</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xVal>
          <c:yVal>
            <c:numRef>
              <c:f>Sheet1!$G$6:$G$28</c:f>
              <c:numCache>
                <c:formatCode>General</c:formatCode>
                <c:ptCount val="23"/>
                <c:pt idx="0">
                  <c:v>100</c:v>
                </c:pt>
                <c:pt idx="1">
                  <c:v>99.224466501312918</c:v>
                </c:pt>
                <c:pt idx="2">
                  <c:v>102.1616244595434</c:v>
                </c:pt>
                <c:pt idx="3">
                  <c:v>98.301122582488105</c:v>
                </c:pt>
                <c:pt idx="4">
                  <c:v>104.16384980446087</c:v>
                </c:pt>
                <c:pt idx="5">
                  <c:v>106.27187619501872</c:v>
                </c:pt>
                <c:pt idx="6">
                  <c:v>114.92326917895541</c:v>
                </c:pt>
                <c:pt idx="7">
                  <c:v>112.73969488602307</c:v>
                </c:pt>
                <c:pt idx="8">
                  <c:v>108.39653246068059</c:v>
                </c:pt>
                <c:pt idx="9">
                  <c:v>91.925490260222887</c:v>
                </c:pt>
                <c:pt idx="10">
                  <c:v>90.044971687945747</c:v>
                </c:pt>
                <c:pt idx="11">
                  <c:v>98.275191084643581</c:v>
                </c:pt>
                <c:pt idx="12">
                  <c:v>94.839961968934432</c:v>
                </c:pt>
                <c:pt idx="13">
                  <c:v>94.980282394345807</c:v>
                </c:pt>
                <c:pt idx="14">
                  <c:v>100.52511933182815</c:v>
                </c:pt>
                <c:pt idx="15">
                  <c:v>100.15048951394326</c:v>
                </c:pt>
                <c:pt idx="16">
                  <c:v>104.84712652867749</c:v>
                </c:pt>
                <c:pt idx="17">
                  <c:v>123.84008480013023</c:v>
                </c:pt>
                <c:pt idx="18">
                  <c:v>143.09275276085864</c:v>
                </c:pt>
                <c:pt idx="19">
                  <c:v>120.15678176677265</c:v>
                </c:pt>
                <c:pt idx="20">
                  <c:v>135.16031371158471</c:v>
                </c:pt>
                <c:pt idx="21">
                  <c:v>149.31024118631581</c:v>
                </c:pt>
                <c:pt idx="22">
                  <c:v>137.27560792416475</c:v>
                </c:pt>
              </c:numCache>
            </c:numRef>
          </c:yVal>
          <c:smooth val="0"/>
        </c:ser>
        <c:dLbls>
          <c:showLegendKey val="0"/>
          <c:showVal val="0"/>
          <c:showCatName val="0"/>
          <c:showSerName val="0"/>
          <c:showPercent val="0"/>
          <c:showBubbleSize val="0"/>
        </c:dLbls>
        <c:axId val="21531264"/>
        <c:axId val="21537152"/>
      </c:scatterChart>
      <c:valAx>
        <c:axId val="21531264"/>
        <c:scaling>
          <c:orientation val="minMax"/>
          <c:max val="2012"/>
          <c:min val="1990"/>
        </c:scaling>
        <c:delete val="0"/>
        <c:axPos val="b"/>
        <c:numFmt formatCode="General" sourceLinked="1"/>
        <c:majorTickMark val="out"/>
        <c:minorTickMark val="none"/>
        <c:tickLblPos val="nextTo"/>
        <c:crossAx val="21537152"/>
        <c:crosses val="autoZero"/>
        <c:crossBetween val="midCat"/>
      </c:valAx>
      <c:valAx>
        <c:axId val="21537152"/>
        <c:scaling>
          <c:orientation val="minMax"/>
        </c:scaling>
        <c:delete val="0"/>
        <c:axPos val="l"/>
        <c:majorGridlines/>
        <c:numFmt formatCode="General" sourceLinked="1"/>
        <c:majorTickMark val="out"/>
        <c:minorTickMark val="none"/>
        <c:tickLblPos val="nextTo"/>
        <c:crossAx val="21531264"/>
        <c:crosses val="autoZero"/>
        <c:crossBetween val="midCat"/>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p>
        </p:txBody>
      </p:sp>
      <p:sp>
        <p:nvSpPr>
          <p:cNvPr id="459779" name="Rectangle 3"/>
          <p:cNvSpPr>
            <a:spLocks noGrp="1" noChangeArrowheads="1"/>
          </p:cNvSpPr>
          <p:nvPr>
            <p:ph type="dt" sz="quarter" idx="1"/>
          </p:nvPr>
        </p:nvSpPr>
        <p:spPr bwMode="auto">
          <a:xfrm>
            <a:off x="3806825"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p>
        </p:txBody>
      </p:sp>
      <p:sp>
        <p:nvSpPr>
          <p:cNvPr id="459780" name="Rectangle 4"/>
          <p:cNvSpPr>
            <a:spLocks noGrp="1" noChangeArrowheads="1"/>
          </p:cNvSpPr>
          <p:nvPr>
            <p:ph type="ftr" sz="quarter" idx="2"/>
          </p:nvPr>
        </p:nvSpPr>
        <p:spPr bwMode="auto">
          <a:xfrm>
            <a:off x="0"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0739A2B6-5BC8-43E2-B417-9ABE1D582F9B}" type="slidenum">
              <a:rPr lang="en-GB"/>
              <a:pPr/>
              <a:t>‹#›</a:t>
            </a:fld>
            <a:endParaRPr lang="en-GB"/>
          </a:p>
        </p:txBody>
      </p:sp>
    </p:spTree>
    <p:extLst>
      <p:ext uri="{BB962C8B-B14F-4D97-AF65-F5344CB8AC3E}">
        <p14:creationId xmlns:p14="http://schemas.microsoft.com/office/powerpoint/2010/main" val="125943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805238"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lvl1pPr>
          </a:lstStyle>
          <a:p>
            <a:fld id="{A3E5573A-C433-4688-B1A5-AEA246A4048D}" type="slidenum">
              <a:rPr lang="en-GB"/>
              <a:pPr/>
              <a:t>‹#›</a:t>
            </a:fld>
            <a:endParaRPr lang="en-GB"/>
          </a:p>
        </p:txBody>
      </p:sp>
    </p:spTree>
    <p:extLst>
      <p:ext uri="{BB962C8B-B14F-4D97-AF65-F5344CB8AC3E}">
        <p14:creationId xmlns:p14="http://schemas.microsoft.com/office/powerpoint/2010/main" val="197086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Rdg Vesta" pitchFamily="2" charset="0"/>
        <a:ea typeface="+mn-ea"/>
        <a:cs typeface="+mn-cs"/>
      </a:defRPr>
    </a:lvl1pPr>
    <a:lvl2pPr marL="457200" algn="l" rtl="0" fontAlgn="base">
      <a:spcBef>
        <a:spcPct val="30000"/>
      </a:spcBef>
      <a:spcAft>
        <a:spcPct val="0"/>
      </a:spcAft>
      <a:defRPr sz="1200" kern="1200">
        <a:solidFill>
          <a:schemeClr val="tx1"/>
        </a:solidFill>
        <a:latin typeface="Rdg Vesta" pitchFamily="2" charset="0"/>
        <a:ea typeface="+mn-ea"/>
        <a:cs typeface="+mn-cs"/>
      </a:defRPr>
    </a:lvl2pPr>
    <a:lvl3pPr marL="914400" algn="l" rtl="0" fontAlgn="base">
      <a:spcBef>
        <a:spcPct val="30000"/>
      </a:spcBef>
      <a:spcAft>
        <a:spcPct val="0"/>
      </a:spcAft>
      <a:defRPr sz="1200" kern="1200">
        <a:solidFill>
          <a:schemeClr val="tx1"/>
        </a:solidFill>
        <a:latin typeface="Rdg Vesta" pitchFamily="2" charset="0"/>
        <a:ea typeface="+mn-ea"/>
        <a:cs typeface="+mn-cs"/>
      </a:defRPr>
    </a:lvl3pPr>
    <a:lvl4pPr marL="1371600" algn="l" rtl="0" fontAlgn="base">
      <a:spcBef>
        <a:spcPct val="30000"/>
      </a:spcBef>
      <a:spcAft>
        <a:spcPct val="0"/>
      </a:spcAft>
      <a:defRPr sz="1200" kern="1200">
        <a:solidFill>
          <a:schemeClr val="tx1"/>
        </a:solidFill>
        <a:latin typeface="Rdg Vesta" pitchFamily="2" charset="0"/>
        <a:ea typeface="+mn-ea"/>
        <a:cs typeface="+mn-cs"/>
      </a:defRPr>
    </a:lvl4pPr>
    <a:lvl5pPr marL="1828800" algn="l" rtl="0" fontAlgn="base">
      <a:spcBef>
        <a:spcPct val="30000"/>
      </a:spcBef>
      <a:spcAft>
        <a:spcPct val="0"/>
      </a:spcAft>
      <a:defRPr sz="1200" kern="1200">
        <a:solidFill>
          <a:schemeClr val="tx1"/>
        </a:solidFill>
        <a:latin typeface="Rdg Vest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Population</a:t>
            </a:r>
            <a:r>
              <a:rPr lang="en-GB" baseline="0" dirty="0" smtClean="0"/>
              <a:t> growth coupled with climate change, and increased pressure for resources lead to the concern that existing patterns of hunger will be exacerbated</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829FFBAC-87F5-4BAF-BB1C-1A8B63D78BC5}"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here I want to emphasise the impacts of this type of price change across households of differing income levels.</a:t>
            </a:r>
          </a:p>
          <a:p>
            <a:r>
              <a:rPr lang="en-GB" dirty="0" smtClean="0"/>
              <a:t>This</a:t>
            </a:r>
            <a:r>
              <a:rPr lang="en-GB" baseline="0" dirty="0" smtClean="0"/>
              <a:t> slide shows the inflation rate experienced by different households according to their income level accounting for the fact that food expenditure is much larger proportion of household expenditure in low income households. We see that in the second lowest income </a:t>
            </a:r>
            <a:r>
              <a:rPr lang="en-GB" baseline="0" dirty="0" err="1" smtClean="0"/>
              <a:t>decile</a:t>
            </a:r>
            <a:r>
              <a:rPr lang="en-GB" baseline="0" dirty="0" smtClean="0"/>
              <a:t>, the inflation rate was over 13% in the period analysed and in the highest it was below 11.5%.</a:t>
            </a:r>
            <a:endParaRPr lang="en-GB" dirty="0"/>
          </a:p>
        </p:txBody>
      </p:sp>
      <p:sp>
        <p:nvSpPr>
          <p:cNvPr id="4" name="Slide Number Placeholder 3"/>
          <p:cNvSpPr>
            <a:spLocks noGrp="1"/>
          </p:cNvSpPr>
          <p:nvPr>
            <p:ph type="sldNum" sz="quarter" idx="10"/>
          </p:nvPr>
        </p:nvSpPr>
        <p:spPr/>
        <p:txBody>
          <a:bodyPr/>
          <a:lstStyle/>
          <a:p>
            <a:fld id="{67474E90-CE92-456E-9D36-854C77DA205A}" type="slidenum">
              <a:rPr lang="en-GB" smtClean="0"/>
              <a:pPr/>
              <a:t>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Productivity increased to keep cereal</a:t>
            </a:r>
            <a:r>
              <a:rPr lang="en-GB" baseline="0" dirty="0" smtClean="0"/>
              <a:t> prices at the same level over the period.</a:t>
            </a:r>
          </a:p>
          <a:p>
            <a:r>
              <a:rPr lang="en-GB" baseline="0" dirty="0" smtClean="0"/>
              <a:t>Maize production needs to rise by 16-28%, wheat by 6-18%.</a:t>
            </a:r>
            <a:endParaRPr lang="en-GB" dirty="0"/>
          </a:p>
        </p:txBody>
      </p:sp>
      <p:sp>
        <p:nvSpPr>
          <p:cNvPr id="4" name="Slide Number Placeholder 3"/>
          <p:cNvSpPr>
            <a:spLocks noGrp="1"/>
          </p:cNvSpPr>
          <p:nvPr>
            <p:ph type="sldNum" sz="quarter" idx="10"/>
          </p:nvPr>
        </p:nvSpPr>
        <p:spPr/>
        <p:txBody>
          <a:bodyPr/>
          <a:lstStyle/>
          <a:p>
            <a:fld id="{A3E5573A-C433-4688-B1A5-AEA246A4048D}" type="slidenum">
              <a:rPr lang="en-GB" smtClean="0"/>
              <a:pPr/>
              <a:t>11</a:t>
            </a:fld>
            <a:endParaRPr lang="en-GB"/>
          </a:p>
        </p:txBody>
      </p:sp>
    </p:spTree>
    <p:extLst>
      <p:ext uri="{BB962C8B-B14F-4D97-AF65-F5344CB8AC3E}">
        <p14:creationId xmlns:p14="http://schemas.microsoft.com/office/powerpoint/2010/main" val="116701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a:t>
            </a:r>
            <a:r>
              <a:rPr lang="en-GB" baseline="0" dirty="0" smtClean="0"/>
              <a:t> where these imports come from</a:t>
            </a:r>
          </a:p>
          <a:p>
            <a:r>
              <a:rPr lang="en-GB" baseline="0" dirty="0" smtClean="0"/>
              <a:t>Of the roughly 50% of raw equivalent we import most comes from Europe.</a:t>
            </a:r>
          </a:p>
          <a:p>
            <a:r>
              <a:rPr lang="en-GB" baseline="0" dirty="0" smtClean="0"/>
              <a:t>But we depend on only 25 countries for the bulk of our imports – which in some peoples minds gives rise to some security of supply concerns.</a:t>
            </a:r>
            <a:endParaRPr lang="en-GB" dirty="0"/>
          </a:p>
        </p:txBody>
      </p:sp>
      <p:sp>
        <p:nvSpPr>
          <p:cNvPr id="4" name="Slide Number Placeholder 3"/>
          <p:cNvSpPr>
            <a:spLocks noGrp="1"/>
          </p:cNvSpPr>
          <p:nvPr>
            <p:ph type="sldNum" sz="quarter" idx="10"/>
          </p:nvPr>
        </p:nvSpPr>
        <p:spPr/>
        <p:txBody>
          <a:bodyPr/>
          <a:lstStyle/>
          <a:p>
            <a:fld id="{A3E5573A-C433-4688-B1A5-AEA246A4048D}" type="slidenum">
              <a:rPr lang="en-GB" smtClean="0"/>
              <a:pPr/>
              <a:t>12</a:t>
            </a:fld>
            <a:endParaRPr lang="en-GB"/>
          </a:p>
        </p:txBody>
      </p:sp>
    </p:spTree>
    <p:extLst>
      <p:ext uri="{BB962C8B-B14F-4D97-AF65-F5344CB8AC3E}">
        <p14:creationId xmlns:p14="http://schemas.microsoft.com/office/powerpoint/2010/main" val="1302126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127" name="Picture 55" descr="CFS-B&amp;W"/>
          <p:cNvPicPr>
            <a:picLocks noChangeAspect="1" noChangeArrowheads="1"/>
          </p:cNvPicPr>
          <p:nvPr userDrawn="1"/>
        </p:nvPicPr>
        <p:blipFill>
          <a:blip r:embed="rId2" cstate="print"/>
          <a:srcRect/>
          <a:stretch>
            <a:fillRect/>
          </a:stretch>
        </p:blipFill>
        <p:spPr bwMode="auto">
          <a:xfrm>
            <a:off x="755650" y="373063"/>
            <a:ext cx="935038" cy="463550"/>
          </a:xfrm>
          <a:prstGeom prst="rect">
            <a:avLst/>
          </a:prstGeom>
          <a:noFill/>
          <a:ln w="9525">
            <a:noFill/>
            <a:miter lim="800000"/>
            <a:headEnd/>
            <a:tailEnd/>
          </a:ln>
        </p:spPr>
      </p:pic>
      <p:pic>
        <p:nvPicPr>
          <p:cNvPr id="3115" name="Picture 43" descr="black"/>
          <p:cNvPicPr>
            <a:picLocks noChangeAspect="1" noChangeArrowheads="1"/>
          </p:cNvPicPr>
          <p:nvPr/>
        </p:nvPicPr>
        <p:blipFill>
          <a:blip r:embed="rId3" cstate="print"/>
          <a:srcRect/>
          <a:stretch>
            <a:fillRect/>
          </a:stretch>
        </p:blipFill>
        <p:spPr bwMode="auto">
          <a:xfrm>
            <a:off x="7526338" y="441325"/>
            <a:ext cx="1177925" cy="384175"/>
          </a:xfrm>
          <a:prstGeom prst="rect">
            <a:avLst/>
          </a:prstGeom>
          <a:noFill/>
        </p:spPr>
      </p:pic>
      <p:sp>
        <p:nvSpPr>
          <p:cNvPr id="3116" name="Rectangle 44"/>
          <p:cNvSpPr>
            <a:spLocks noChangeArrowheads="1"/>
          </p:cNvSpPr>
          <p:nvPr/>
        </p:nvSpPr>
        <p:spPr bwMode="hidden">
          <a:xfrm>
            <a:off x="0" y="0"/>
            <a:ext cx="9144000" cy="6884988"/>
          </a:xfrm>
          <a:prstGeom prst="rect">
            <a:avLst/>
          </a:prstGeom>
          <a:solidFill>
            <a:schemeClr val="bg2"/>
          </a:solidFill>
          <a:ln w="9525" algn="ctr">
            <a:noFill/>
            <a:miter lim="800000"/>
            <a:headEnd/>
            <a:tailEnd/>
          </a:ln>
          <a:effectLst/>
        </p:spPr>
        <p:txBody>
          <a:bodyPr wrap="none" anchor="ctr"/>
          <a:lstStyle/>
          <a:p>
            <a:pPr algn="ctr"/>
            <a:endParaRPr lang="en-US" sz="8600">
              <a:solidFill>
                <a:schemeClr val="bg1"/>
              </a:solidFill>
            </a:endParaRPr>
          </a:p>
        </p:txBody>
      </p:sp>
      <p:pic>
        <p:nvPicPr>
          <p:cNvPr id="3117" name="Picture 45" descr="R"/>
          <p:cNvPicPr>
            <a:picLocks noChangeAspect="1" noChangeArrowheads="1"/>
          </p:cNvPicPr>
          <p:nvPr/>
        </p:nvPicPr>
        <p:blipFill>
          <a:blip r:embed="rId4" cstate="print"/>
          <a:srcRect/>
          <a:stretch>
            <a:fillRect/>
          </a:stretch>
        </p:blipFill>
        <p:spPr bwMode="auto">
          <a:xfrm>
            <a:off x="0" y="1588"/>
            <a:ext cx="6156325" cy="6884987"/>
          </a:xfrm>
          <a:prstGeom prst="rect">
            <a:avLst/>
          </a:prstGeom>
          <a:noFill/>
        </p:spPr>
      </p:pic>
      <p:sp>
        <p:nvSpPr>
          <p:cNvPr id="3083" name="Rectangle 11"/>
          <p:cNvSpPr>
            <a:spLocks noGrp="1" noChangeArrowheads="1"/>
          </p:cNvSpPr>
          <p:nvPr>
            <p:ph type="ctrTitle"/>
          </p:nvPr>
        </p:nvSpPr>
        <p:spPr>
          <a:xfrm>
            <a:off x="684213" y="2987675"/>
            <a:ext cx="7920037" cy="2387600"/>
          </a:xfrm>
        </p:spPr>
        <p:txBody>
          <a:bodyPr wrap="square"/>
          <a:lstStyle>
            <a:lvl1pPr>
              <a:lnSpc>
                <a:spcPct val="90000"/>
              </a:lnSpc>
              <a:tabLst>
                <a:tab pos="4038600" algn="l"/>
              </a:tabLst>
              <a:defRPr sz="8200">
                <a:solidFill>
                  <a:srgbClr val="FFFFFF"/>
                </a:solidFill>
              </a:defRPr>
            </a:lvl1pPr>
          </a:lstStyle>
          <a:p>
            <a:r>
              <a:rPr lang="en-US" smtClean="0"/>
              <a:t>Click to edit Master title style</a:t>
            </a:r>
            <a:endParaRPr lang="en-GB"/>
          </a:p>
        </p:txBody>
      </p:sp>
      <p:sp>
        <p:nvSpPr>
          <p:cNvPr id="3084" name="Rectangle 12"/>
          <p:cNvSpPr>
            <a:spLocks noGrp="1" noChangeArrowheads="1"/>
          </p:cNvSpPr>
          <p:nvPr>
            <p:ph type="subTitle" idx="1"/>
          </p:nvPr>
        </p:nvSpPr>
        <p:spPr>
          <a:xfrm>
            <a:off x="684213" y="5373688"/>
            <a:ext cx="7920037" cy="925512"/>
          </a:xfrm>
        </p:spPr>
        <p:txBody>
          <a:bodyPr/>
          <a:lstStyle>
            <a:lvl1pPr marL="0" indent="0">
              <a:buFontTx/>
              <a:buNone/>
              <a:defRPr sz="3600">
                <a:solidFill>
                  <a:srgbClr val="FFFFFF"/>
                </a:solidFill>
              </a:defRPr>
            </a:lvl1pPr>
          </a:lstStyle>
          <a:p>
            <a:r>
              <a:rPr lang="en-US" smtClean="0"/>
              <a:t>Click to edit Master subtitle style</a:t>
            </a:r>
            <a:endParaRPr lang="en-GB"/>
          </a:p>
        </p:txBody>
      </p:sp>
      <p:sp>
        <p:nvSpPr>
          <p:cNvPr id="3089" name="Rectangle 17"/>
          <p:cNvSpPr>
            <a:spLocks noGrp="1" noChangeArrowheads="1"/>
          </p:cNvSpPr>
          <p:nvPr>
            <p:ph type="dt" sz="half" idx="2"/>
          </p:nvPr>
        </p:nvSpPr>
        <p:spPr bwMode="auto">
          <a:xfrm>
            <a:off x="684213" y="6519863"/>
            <a:ext cx="1773237"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fld id="{C6828C3E-6A27-4E0F-9B09-91244EFC2C71}" type="datetime4">
              <a:rPr lang="en-GB"/>
              <a:pPr/>
              <a:t>05 August 2013</a:t>
            </a:fld>
            <a:endParaRPr lang="en-GB"/>
          </a:p>
        </p:txBody>
      </p:sp>
      <p:sp>
        <p:nvSpPr>
          <p:cNvPr id="3090" name="Rectangle 18"/>
          <p:cNvSpPr>
            <a:spLocks noChangeArrowheads="1"/>
          </p:cNvSpPr>
          <p:nvPr/>
        </p:nvSpPr>
        <p:spPr bwMode="auto">
          <a:xfrm>
            <a:off x="2555875" y="6519863"/>
            <a:ext cx="4392613" cy="476250"/>
          </a:xfrm>
          <a:prstGeom prst="rect">
            <a:avLst/>
          </a:prstGeom>
          <a:noFill/>
          <a:ln w="9525">
            <a:noFill/>
            <a:miter lim="800000"/>
            <a:headEnd/>
            <a:tailEnd/>
          </a:ln>
          <a:effectLst/>
        </p:spPr>
        <p:txBody>
          <a:bodyPr/>
          <a:lstStyle/>
          <a:p>
            <a:pPr algn="ctr"/>
            <a:r>
              <a:rPr lang="en-GB" sz="1400">
                <a:solidFill>
                  <a:srgbClr val="FFFFFF"/>
                </a:solidFill>
              </a:rPr>
              <a:t>© University of Reading 2008</a:t>
            </a:r>
          </a:p>
        </p:txBody>
      </p:sp>
      <p:sp>
        <p:nvSpPr>
          <p:cNvPr id="3091" name="Text Box 19"/>
          <p:cNvSpPr txBox="1">
            <a:spLocks noChangeArrowheads="1"/>
          </p:cNvSpPr>
          <p:nvPr/>
        </p:nvSpPr>
        <p:spPr bwMode="auto">
          <a:xfrm>
            <a:off x="5292725" y="6519863"/>
            <a:ext cx="3446463" cy="304800"/>
          </a:xfrm>
          <a:prstGeom prst="rect">
            <a:avLst/>
          </a:prstGeom>
          <a:noFill/>
          <a:ln w="9525" algn="ctr">
            <a:noFill/>
            <a:miter lim="800000"/>
            <a:headEnd/>
            <a:tailEnd/>
          </a:ln>
          <a:effectLst/>
        </p:spPr>
        <p:txBody>
          <a:bodyPr>
            <a:spAutoFit/>
          </a:bodyPr>
          <a:lstStyle/>
          <a:p>
            <a:pPr algn="r">
              <a:spcBef>
                <a:spcPct val="50000"/>
              </a:spcBef>
            </a:pPr>
            <a:r>
              <a:rPr lang="en-GB" sz="1400" b="1">
                <a:solidFill>
                  <a:srgbClr val="FFFFFF"/>
                </a:solidFill>
              </a:rPr>
              <a:t>www.reading.ac.uk</a:t>
            </a:r>
          </a:p>
        </p:txBody>
      </p:sp>
      <p:pic>
        <p:nvPicPr>
          <p:cNvPr id="3125" name="Picture 53" descr="Rdg Device Reversed"/>
          <p:cNvPicPr>
            <a:picLocks noChangeAspect="1" noChangeArrowheads="1"/>
          </p:cNvPicPr>
          <p:nvPr userDrawn="1"/>
        </p:nvPicPr>
        <p:blipFill>
          <a:blip r:embed="rId5" cstate="print"/>
          <a:srcRect/>
          <a:stretch>
            <a:fillRect/>
          </a:stretch>
        </p:blipFill>
        <p:spPr bwMode="hidden">
          <a:xfrm>
            <a:off x="7524750" y="439738"/>
            <a:ext cx="1184275" cy="385762"/>
          </a:xfrm>
          <a:prstGeom prst="rect">
            <a:avLst/>
          </a:prstGeom>
          <a:solidFill>
            <a:schemeClr val="accent1"/>
          </a:solidFill>
          <a:ln w="9525">
            <a:noFill/>
            <a:miter lim="800000"/>
            <a:headEnd/>
            <a:tailEnd/>
          </a:ln>
        </p:spPr>
      </p:pic>
      <p:pic>
        <p:nvPicPr>
          <p:cNvPr id="3126" name="Picture 54" descr="CFS-REVERSED"/>
          <p:cNvPicPr>
            <a:picLocks noChangeAspect="1" noChangeArrowheads="1"/>
          </p:cNvPicPr>
          <p:nvPr userDrawn="1"/>
        </p:nvPicPr>
        <p:blipFill>
          <a:blip r:embed="rId6" cstate="print"/>
          <a:srcRect/>
          <a:stretch>
            <a:fillRect/>
          </a:stretch>
        </p:blipFill>
        <p:spPr bwMode="hidden">
          <a:xfrm>
            <a:off x="755650" y="373063"/>
            <a:ext cx="935038" cy="4635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90F3D0F-2509-480D-ADBC-91EE39450FAB}" type="slidenum">
              <a:rPr lang="en-GB"/>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4638"/>
            <a:ext cx="1982787" cy="5668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274638"/>
            <a:ext cx="5795963"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F0819052-A935-4E45-AF7D-E83C9394EC3C}" type="slidenum">
              <a:rPr lang="en-GB"/>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FBE67C49-C229-490A-88C7-2F136D43442B}" type="slidenum">
              <a:rPr lang="en-GB"/>
              <a:pPr/>
              <a:t>‹#›</a:t>
            </a:fld>
            <a:endParaRPr lang="en-GB"/>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B9C8F16-FCF1-4BDE-A3A0-72501FF71798}" type="slidenum">
              <a:rPr lang="en-GB"/>
              <a:pPr/>
              <a:t>‹#›</a:t>
            </a:fld>
            <a:endParaRPr lang="en-GB"/>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7425"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D1F700B-941D-40E8-BFF4-41DEF6B2E7F7}" type="slidenum">
              <a:rPr lang="en-GB"/>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76DC6EBE-A2EB-4C79-98F9-A60B0B9FA3A1}" type="slidenum">
              <a:rPr lang="en-GB"/>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22FE192-DFFD-4ECB-BE4A-41BB1C4D835F}" type="slidenum">
              <a:rPr lang="en-GB"/>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4C0EA40-2EBC-427D-B548-C4DB3EF740BD}" type="slidenum">
              <a:rPr lang="en-GB"/>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765C919-621F-41A9-9856-FA874CD3EBB3}" type="slidenum">
              <a:rPr lang="en-GB"/>
              <a:pPr/>
              <a:t>‹#›</a:t>
            </a:fld>
            <a:endParaRPr lang="en-GB"/>
          </a:p>
        </p:txBody>
      </p:sp>
      <p:pic>
        <p:nvPicPr>
          <p:cNvPr id="6" name="Picture 50" descr="Device-wine"/>
          <p:cNvPicPr>
            <a:picLocks noChangeAspect="1" noChangeArrowheads="1"/>
          </p:cNvPicPr>
          <p:nvPr userDrawn="1"/>
        </p:nvPicPr>
        <p:blipFill>
          <a:blip r:embed="rId2" cstate="print"/>
          <a:srcRect/>
          <a:stretch>
            <a:fillRect/>
          </a:stretch>
        </p:blipFill>
        <p:spPr bwMode="hidden">
          <a:xfrm>
            <a:off x="7524750" y="438150"/>
            <a:ext cx="1184275" cy="385763"/>
          </a:xfrm>
          <a:prstGeom prst="rect">
            <a:avLst/>
          </a:prstGeom>
          <a:solidFill>
            <a:schemeClr val="accent1"/>
          </a:solidFill>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203387-3CBA-4BBF-84BE-1C7FBFC1B9B5}" type="slidenum">
              <a:rPr lang="en-GB"/>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13" cstate="print"/>
          <a:srcRect/>
          <a:stretch>
            <a:fillRect/>
          </a:stretch>
        </p:blipFill>
        <p:spPr bwMode="auto">
          <a:xfrm>
            <a:off x="7524750" y="438150"/>
            <a:ext cx="1184275" cy="387350"/>
          </a:xfrm>
          <a:prstGeom prst="rect">
            <a:avLst/>
          </a:prstGeom>
          <a:noFill/>
        </p:spPr>
      </p:pic>
      <p:sp>
        <p:nvSpPr>
          <p:cNvPr id="1026" name="Rectangle 2"/>
          <p:cNvSpPr>
            <a:spLocks noGrp="1" noChangeArrowheads="1"/>
          </p:cNvSpPr>
          <p:nvPr>
            <p:ph type="title"/>
          </p:nvPr>
        </p:nvSpPr>
        <p:spPr bwMode="auto">
          <a:xfrm>
            <a:off x="755650" y="274638"/>
            <a:ext cx="6192838" cy="11430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755650" y="1600200"/>
            <a:ext cx="793115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7" name="Rectangle 13"/>
          <p:cNvSpPr>
            <a:spLocks noGrp="1" noChangeArrowheads="1"/>
          </p:cNvSpPr>
          <p:nvPr>
            <p:ph type="sldNum" sz="quarter" idx="4"/>
          </p:nvPr>
        </p:nvSpPr>
        <p:spPr bwMode="auto">
          <a:xfrm>
            <a:off x="8072438" y="6519863"/>
            <a:ext cx="676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D5D67E-5E98-406B-8052-DDA2DEB50C22}" type="slidenum">
              <a:rPr lang="en-GB"/>
              <a:pPr/>
              <a:t>‹#›</a:t>
            </a:fld>
            <a:endParaRPr lang="en-GB"/>
          </a:p>
        </p:txBody>
      </p:sp>
      <p:sp>
        <p:nvSpPr>
          <p:cNvPr id="1043" name="Rectangle 19"/>
          <p:cNvSpPr>
            <a:spLocks noChangeArrowheads="1"/>
          </p:cNvSpPr>
          <p:nvPr/>
        </p:nvSpPr>
        <p:spPr bwMode="auto">
          <a:xfrm>
            <a:off x="755650" y="6519863"/>
            <a:ext cx="6337300" cy="476250"/>
          </a:xfrm>
          <a:prstGeom prst="rect">
            <a:avLst/>
          </a:prstGeom>
          <a:noFill/>
          <a:ln w="9525">
            <a:noFill/>
            <a:miter lim="800000"/>
            <a:headEnd/>
            <a:tailEnd/>
          </a:ln>
          <a:effectLst/>
        </p:spPr>
        <p:txBody>
          <a:bodyPr/>
          <a:lstStyle/>
          <a:p>
            <a:r>
              <a:rPr lang="en-GB" sz="1400"/>
              <a:t>Insert footer on Slide Master</a:t>
            </a:r>
          </a:p>
        </p:txBody>
      </p:sp>
      <p:pic>
        <p:nvPicPr>
          <p:cNvPr id="1074" name="Picture 50" descr="Device-wine"/>
          <p:cNvPicPr>
            <a:picLocks noChangeAspect="1" noChangeArrowheads="1"/>
          </p:cNvPicPr>
          <p:nvPr/>
        </p:nvPicPr>
        <p:blipFill>
          <a:blip r:embed="rId14" cstate="print"/>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15" cstate="print"/>
          <a:srcRect/>
          <a:stretch>
            <a:fillRect/>
          </a:stretch>
        </p:blipFill>
        <p:spPr bwMode="hidden">
          <a:xfrm>
            <a:off x="7524750" y="438150"/>
            <a:ext cx="1184275" cy="387350"/>
          </a:xfrm>
          <a:prstGeom prst="rect">
            <a:avLst/>
          </a:prstGeom>
          <a:solidFill>
            <a:schemeClr val="bg1"/>
          </a:solidFill>
          <a:ln w="9525">
            <a:noFill/>
            <a:miter lim="800000"/>
            <a:headEnd/>
            <a:tailEnd/>
          </a:ln>
        </p:spPr>
      </p:pic>
      <p:sp>
        <p:nvSpPr>
          <p:cNvPr id="1080" name="AutoShape 56">
            <a:hlinkClick r:id="" action="ppaction://hlinkshowjump?jump=firstslide" highlightClick="1"/>
          </p:cNvPr>
          <p:cNvSpPr>
            <a:spLocks noChangeArrowheads="1"/>
          </p:cNvSpPr>
          <p:nvPr/>
        </p:nvSpPr>
        <p:spPr bwMode="auto">
          <a:xfrm>
            <a:off x="323850" y="-242888"/>
            <a:ext cx="720725" cy="719138"/>
          </a:xfrm>
          <a:prstGeom prst="actionButtonHome">
            <a:avLst/>
          </a:prstGeom>
          <a:noFill/>
          <a:ln w="9525">
            <a:noFill/>
            <a:miter lim="800000"/>
            <a:headEnd/>
            <a:tailEnd/>
          </a:ln>
          <a:effec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342900" indent="-342900" algn="l" rtl="0" eaLnBrk="1" fontAlgn="base" hangingPunct="1">
        <a:lnSpc>
          <a:spcPct val="110000"/>
        </a:lnSpc>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2pPr>
      <a:lvl3pPr marL="1143000" indent="-228600" algn="l" rtl="0" eaLnBrk="1" fontAlgn="base" hangingPunct="1">
        <a:lnSpc>
          <a:spcPct val="110000"/>
        </a:lnSpc>
        <a:spcBef>
          <a:spcPct val="10000"/>
        </a:spcBef>
        <a:spcAft>
          <a:spcPct val="0"/>
        </a:spcAft>
        <a:buClr>
          <a:schemeClr val="tx2"/>
        </a:buClr>
        <a:buChar char="•"/>
        <a:defRPr sz="2000">
          <a:solidFill>
            <a:schemeClr val="tx1"/>
          </a:solidFill>
          <a:latin typeface="+mn-lt"/>
        </a:defRPr>
      </a:lvl3pPr>
      <a:lvl4pPr marL="1600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4pPr>
      <a:lvl5pPr marL="20574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dt" sz="half" idx="2"/>
          </p:nvPr>
        </p:nvSpPr>
        <p:spPr>
          <a:ln/>
        </p:spPr>
        <p:txBody>
          <a:bodyPr/>
          <a:lstStyle/>
          <a:p>
            <a:fld id="{C6828C3E-6A27-4E0F-9B09-91244EFC2C71}" type="datetime4">
              <a:rPr lang="en-GB"/>
              <a:pPr/>
              <a:t>05 August 2013</a:t>
            </a:fld>
            <a:endParaRPr lang="en-GB"/>
          </a:p>
        </p:txBody>
      </p:sp>
      <p:sp>
        <p:nvSpPr>
          <p:cNvPr id="534530" name="Rectangle 2"/>
          <p:cNvSpPr>
            <a:spLocks noGrp="1" noChangeArrowheads="1"/>
          </p:cNvSpPr>
          <p:nvPr>
            <p:ph type="ctrTitle"/>
          </p:nvPr>
        </p:nvSpPr>
        <p:spPr/>
        <p:txBody>
          <a:bodyPr/>
          <a:lstStyle/>
          <a:p>
            <a:r>
              <a:rPr lang="en-US" dirty="0" smtClean="0"/>
              <a:t>Climate Change Agriculture and Food Security</a:t>
            </a:r>
            <a:endParaRPr lang="en-US" dirty="0"/>
          </a:p>
        </p:txBody>
      </p:sp>
      <p:sp>
        <p:nvSpPr>
          <p:cNvPr id="534531" name="Rectangle 3"/>
          <p:cNvSpPr>
            <a:spLocks noGrp="1" noChangeArrowheads="1"/>
          </p:cNvSpPr>
          <p:nvPr>
            <p:ph type="subTitle" idx="1"/>
          </p:nvPr>
        </p:nvSpPr>
        <p:spPr/>
        <p:txBody>
          <a:bodyPr/>
          <a:lstStyle/>
          <a:p>
            <a:r>
              <a:rPr lang="en-US" dirty="0" smtClean="0"/>
              <a:t>Richard Tiffin</a:t>
            </a: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output growth</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10</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7"/>
            <a:ext cx="6840760" cy="4478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6256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Impacts of Productivity Growth (2050)</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11</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12776"/>
            <a:ext cx="5796136" cy="502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7973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Vulnerability of UK Supply Chains?</a:t>
            </a:r>
            <a:br>
              <a:rPr lang="en-GB" sz="3200" dirty="0" smtClean="0"/>
            </a:br>
            <a:r>
              <a:rPr lang="en-GB" sz="2400" dirty="0" smtClean="0"/>
              <a:t>Sources of food consumed in UK</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12</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7667438" cy="426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86291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livestock in the room.</a:t>
            </a:r>
            <a:endParaRPr lang="en-GB" dirty="0"/>
          </a:p>
        </p:txBody>
      </p:sp>
      <p:sp>
        <p:nvSpPr>
          <p:cNvPr id="4" name="Content Placeholder 3"/>
          <p:cNvSpPr>
            <a:spLocks noGrp="1"/>
          </p:cNvSpPr>
          <p:nvPr>
            <p:ph idx="1"/>
          </p:nvPr>
        </p:nvSpPr>
        <p:spPr>
          <a:xfrm>
            <a:off x="755650" y="1600200"/>
            <a:ext cx="4680446" cy="4343400"/>
          </a:xfrm>
        </p:spPr>
        <p:txBody>
          <a:bodyPr/>
          <a:lstStyle/>
          <a:p>
            <a:r>
              <a:rPr lang="en-GB" sz="2000" dirty="0" smtClean="0"/>
              <a:t>Two thirds of EU land used for livestock.</a:t>
            </a:r>
          </a:p>
          <a:p>
            <a:r>
              <a:rPr lang="en-GB" sz="2000" dirty="0" smtClean="0"/>
              <a:t>75% protein rich feed is imported.</a:t>
            </a:r>
          </a:p>
          <a:p>
            <a:r>
              <a:rPr lang="en-GB" sz="2000" dirty="0" smtClean="0"/>
              <a:t>Globally around 30% of biodiversity loss is attributed to livestock production.</a:t>
            </a:r>
          </a:p>
          <a:p>
            <a:r>
              <a:rPr lang="en-GB" sz="2000" dirty="0" smtClean="0"/>
              <a:t>Around 10% of GHG emissions from Agriculture.</a:t>
            </a:r>
          </a:p>
          <a:p>
            <a:r>
              <a:rPr lang="en-GB" sz="2000" dirty="0" smtClean="0"/>
              <a:t>Red Meat, Saturated Fat and Human Health.</a:t>
            </a:r>
          </a:p>
          <a:p>
            <a:r>
              <a:rPr lang="en-GB" sz="2000" dirty="0" smtClean="0"/>
              <a:t>Animal Welfare.</a:t>
            </a:r>
          </a:p>
          <a:p>
            <a:r>
              <a:rPr lang="en-GB" sz="2000" dirty="0" smtClean="0"/>
              <a:t>Over-exploitation of fisheries.</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13</a:t>
            </a:fld>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238" y="1340768"/>
            <a:ext cx="3444342" cy="48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4922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FAPRI </a:t>
            </a:r>
            <a:r>
              <a:rPr lang="en-GB" dirty="0" err="1" smtClean="0"/>
              <a:t>Defra</a:t>
            </a:r>
            <a:r>
              <a:rPr lang="en-GB" dirty="0" smtClean="0"/>
              <a:t> Forecasts (baseline)</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14</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701554397"/>
              </p:ext>
            </p:extLst>
          </p:nvPr>
        </p:nvGraphicFramePr>
        <p:xfrm>
          <a:off x="467544" y="2132856"/>
          <a:ext cx="3696072" cy="2966720"/>
        </p:xfrm>
        <a:graphic>
          <a:graphicData uri="http://schemas.openxmlformats.org/drawingml/2006/table">
            <a:tbl>
              <a:tblPr firstRow="1" bandRow="1">
                <a:tableStyleId>{5C22544A-7EE6-4342-B048-85BDC9FD1C3A}</a:tableStyleId>
              </a:tblPr>
              <a:tblGrid>
                <a:gridCol w="1031776"/>
                <a:gridCol w="2664296"/>
              </a:tblGrid>
              <a:tr h="370840">
                <a:tc gridSpan="2">
                  <a:txBody>
                    <a:bodyPr/>
                    <a:lstStyle/>
                    <a:p>
                      <a:r>
                        <a:rPr lang="en-GB" dirty="0" smtClean="0"/>
                        <a:t>Changes</a:t>
                      </a:r>
                      <a:r>
                        <a:rPr lang="en-GB" baseline="0" dirty="0" smtClean="0"/>
                        <a:t> in Production 2010-1019</a:t>
                      </a:r>
                      <a:endParaRPr lang="en-GB" dirty="0"/>
                    </a:p>
                  </a:txBody>
                  <a:tcPr/>
                </a:tc>
                <a:tc hMerge="1">
                  <a:txBody>
                    <a:bodyPr/>
                    <a:lstStyle/>
                    <a:p>
                      <a:endParaRPr lang="en-GB" dirty="0"/>
                    </a:p>
                  </a:txBody>
                  <a:tcPr/>
                </a:tc>
              </a:tr>
              <a:tr h="370840">
                <a:tc>
                  <a:txBody>
                    <a:bodyPr/>
                    <a:lstStyle/>
                    <a:p>
                      <a:r>
                        <a:rPr lang="en-GB" dirty="0" smtClean="0"/>
                        <a:t>Beef</a:t>
                      </a:r>
                      <a:endParaRPr lang="en-GB" dirty="0"/>
                    </a:p>
                  </a:txBody>
                  <a:tcPr/>
                </a:tc>
                <a:tc>
                  <a:txBody>
                    <a:bodyPr/>
                    <a:lstStyle/>
                    <a:p>
                      <a:pPr algn="ctr"/>
                      <a:r>
                        <a:rPr lang="en-GB" dirty="0" smtClean="0"/>
                        <a:t>-6.3%</a:t>
                      </a:r>
                      <a:endParaRPr lang="en-GB" dirty="0"/>
                    </a:p>
                  </a:txBody>
                  <a:tcPr/>
                </a:tc>
              </a:tr>
              <a:tr h="370840">
                <a:tc>
                  <a:txBody>
                    <a:bodyPr/>
                    <a:lstStyle/>
                    <a:p>
                      <a:r>
                        <a:rPr lang="en-GB" dirty="0" smtClean="0"/>
                        <a:t>Sheep</a:t>
                      </a:r>
                      <a:endParaRPr lang="en-GB" dirty="0"/>
                    </a:p>
                  </a:txBody>
                  <a:tcPr/>
                </a:tc>
                <a:tc>
                  <a:txBody>
                    <a:bodyPr/>
                    <a:lstStyle/>
                    <a:p>
                      <a:pPr algn="ctr"/>
                      <a:r>
                        <a:rPr lang="en-GB" dirty="0" smtClean="0"/>
                        <a:t>-4.9%</a:t>
                      </a:r>
                      <a:endParaRPr lang="en-GB" dirty="0"/>
                    </a:p>
                  </a:txBody>
                  <a:tcPr/>
                </a:tc>
              </a:tr>
              <a:tr h="370840">
                <a:tc>
                  <a:txBody>
                    <a:bodyPr/>
                    <a:lstStyle/>
                    <a:p>
                      <a:r>
                        <a:rPr lang="en-GB" dirty="0" smtClean="0"/>
                        <a:t>Pork</a:t>
                      </a:r>
                      <a:endParaRPr lang="en-GB" dirty="0"/>
                    </a:p>
                  </a:txBody>
                  <a:tcPr/>
                </a:tc>
                <a:tc>
                  <a:txBody>
                    <a:bodyPr/>
                    <a:lstStyle/>
                    <a:p>
                      <a:pPr algn="ctr"/>
                      <a:r>
                        <a:rPr lang="en-GB" dirty="0" smtClean="0"/>
                        <a:t>24.2%</a:t>
                      </a:r>
                      <a:endParaRPr lang="en-GB" dirty="0"/>
                    </a:p>
                  </a:txBody>
                  <a:tcPr/>
                </a:tc>
              </a:tr>
              <a:tr h="370840">
                <a:tc>
                  <a:txBody>
                    <a:bodyPr/>
                    <a:lstStyle/>
                    <a:p>
                      <a:r>
                        <a:rPr lang="en-GB" dirty="0" smtClean="0"/>
                        <a:t>Poultry</a:t>
                      </a:r>
                      <a:endParaRPr lang="en-GB" dirty="0"/>
                    </a:p>
                  </a:txBody>
                  <a:tcPr/>
                </a:tc>
                <a:tc>
                  <a:txBody>
                    <a:bodyPr/>
                    <a:lstStyle/>
                    <a:p>
                      <a:pPr algn="ctr"/>
                      <a:r>
                        <a:rPr lang="en-GB" dirty="0" smtClean="0"/>
                        <a:t>0.5%</a:t>
                      </a:r>
                      <a:endParaRPr lang="en-GB" dirty="0"/>
                    </a:p>
                  </a:txBody>
                  <a:tcPr/>
                </a:tc>
              </a:tr>
              <a:tr h="370840">
                <a:tc>
                  <a:txBody>
                    <a:bodyPr/>
                    <a:lstStyle/>
                    <a:p>
                      <a:r>
                        <a:rPr lang="en-GB" dirty="0" smtClean="0"/>
                        <a:t>Milk</a:t>
                      </a:r>
                    </a:p>
                  </a:txBody>
                  <a:tcPr/>
                </a:tc>
                <a:tc>
                  <a:txBody>
                    <a:bodyPr/>
                    <a:lstStyle/>
                    <a:p>
                      <a:pPr algn="ctr"/>
                      <a:r>
                        <a:rPr lang="en-GB" dirty="0" smtClean="0"/>
                        <a:t>-0.6%</a:t>
                      </a:r>
                      <a:endParaRPr lang="en-GB" dirty="0"/>
                    </a:p>
                  </a:txBody>
                  <a:tcPr/>
                </a:tc>
              </a:tr>
              <a:tr h="370840">
                <a:tc>
                  <a:txBody>
                    <a:bodyPr/>
                    <a:lstStyle/>
                    <a:p>
                      <a:r>
                        <a:rPr lang="en-GB" dirty="0" smtClean="0"/>
                        <a:t>Wheat</a:t>
                      </a:r>
                    </a:p>
                  </a:txBody>
                  <a:tcPr/>
                </a:tc>
                <a:tc>
                  <a:txBody>
                    <a:bodyPr/>
                    <a:lstStyle/>
                    <a:p>
                      <a:pPr algn="ctr"/>
                      <a:r>
                        <a:rPr lang="en-GB" dirty="0" smtClean="0"/>
                        <a:t>2.7%</a:t>
                      </a:r>
                      <a:endParaRPr lang="en-GB" dirty="0"/>
                    </a:p>
                  </a:txBody>
                  <a:tcPr/>
                </a:tc>
              </a:tr>
              <a:tr h="370840">
                <a:tc>
                  <a:txBody>
                    <a:bodyPr/>
                    <a:lstStyle/>
                    <a:p>
                      <a:r>
                        <a:rPr lang="en-GB" dirty="0" smtClean="0"/>
                        <a:t>Barley</a:t>
                      </a:r>
                    </a:p>
                  </a:txBody>
                  <a:tcPr/>
                </a:tc>
                <a:tc>
                  <a:txBody>
                    <a:bodyPr/>
                    <a:lstStyle/>
                    <a:p>
                      <a:pPr algn="ctr"/>
                      <a:r>
                        <a:rPr lang="en-GB" dirty="0" smtClean="0"/>
                        <a:t>-0.2%</a:t>
                      </a:r>
                      <a:endParaRPr lang="en-GB" dirty="0"/>
                    </a:p>
                  </a:txBody>
                  <a:tcPr/>
                </a:tc>
              </a:tr>
            </a:tbl>
          </a:graphicData>
        </a:graphic>
      </p:graphicFrame>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348880"/>
            <a:ext cx="457940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8645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globally</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15</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652582"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1481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4" name="Content Placeholder 3"/>
          <p:cNvSpPr>
            <a:spLocks noGrp="1"/>
          </p:cNvSpPr>
          <p:nvPr>
            <p:ph idx="1"/>
          </p:nvPr>
        </p:nvSpPr>
        <p:spPr/>
        <p:txBody>
          <a:bodyPr/>
          <a:lstStyle/>
          <a:p>
            <a:r>
              <a:rPr lang="en-GB" dirty="0" smtClean="0"/>
              <a:t>Consequences of increased food scarcity mediated to UK food consumers (and producers) through price.</a:t>
            </a:r>
          </a:p>
          <a:p>
            <a:pPr lvl="1"/>
            <a:r>
              <a:rPr lang="en-GB" dirty="0" smtClean="0"/>
              <a:t>May lead to food insecurity for some parts of the population.</a:t>
            </a:r>
          </a:p>
          <a:p>
            <a:r>
              <a:rPr lang="en-GB" dirty="0" smtClean="0"/>
              <a:t>Project price increases are greatest for cereal and protein crops.</a:t>
            </a:r>
          </a:p>
          <a:p>
            <a:pPr lvl="1"/>
            <a:r>
              <a:rPr lang="en-GB" dirty="0" smtClean="0"/>
              <a:t>These can be ameliorated by substantial increases in productivity.</a:t>
            </a:r>
          </a:p>
          <a:p>
            <a:r>
              <a:rPr lang="en-GB" dirty="0" smtClean="0"/>
              <a:t>There is a need for </a:t>
            </a:r>
            <a:r>
              <a:rPr lang="en-GB" smtClean="0"/>
              <a:t>debate around the </a:t>
            </a:r>
            <a:r>
              <a:rPr lang="en-GB" dirty="0" smtClean="0"/>
              <a:t>role of market and policy in the Protein puzzle.</a:t>
            </a:r>
          </a:p>
          <a:p>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16</a:t>
            </a:fld>
            <a:endParaRPr lang="en-GB"/>
          </a:p>
        </p:txBody>
      </p:sp>
    </p:spTree>
    <p:extLst>
      <p:ext uri="{BB962C8B-B14F-4D97-AF65-F5344CB8AC3E}">
        <p14:creationId xmlns:p14="http://schemas.microsoft.com/office/powerpoint/2010/main" val="25480904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Population Growth</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2</a:t>
            </a:fld>
            <a:endParaRPr lang="en-GB"/>
          </a:p>
        </p:txBody>
      </p:sp>
      <p:pic>
        <p:nvPicPr>
          <p:cNvPr id="4" name="Picture 2"/>
          <p:cNvPicPr>
            <a:picLocks noChangeAspect="1" noChangeArrowheads="1"/>
          </p:cNvPicPr>
          <p:nvPr/>
        </p:nvPicPr>
        <p:blipFill>
          <a:blip r:embed="rId2" cstate="print"/>
          <a:srcRect/>
          <a:stretch>
            <a:fillRect/>
          </a:stretch>
        </p:blipFill>
        <p:spPr bwMode="auto">
          <a:xfrm>
            <a:off x="1475656" y="1484784"/>
            <a:ext cx="6696744" cy="4866138"/>
          </a:xfrm>
          <a:prstGeom prst="rect">
            <a:avLst/>
          </a:prstGeom>
          <a:noFill/>
          <a:ln w="9525">
            <a:noFill/>
            <a:miter lim="800000"/>
            <a:headEnd/>
            <a:tailEnd/>
          </a:ln>
          <a:effectLst/>
        </p:spPr>
      </p:pic>
    </p:spTree>
    <p:extLst>
      <p:ext uri="{BB962C8B-B14F-4D97-AF65-F5344CB8AC3E}">
        <p14:creationId xmlns:p14="http://schemas.microsoft.com/office/powerpoint/2010/main" val="30231550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Impacts of Climate Change</a:t>
            </a:r>
            <a:br>
              <a:rPr lang="en-GB" dirty="0" smtClean="0"/>
            </a:br>
            <a:r>
              <a:rPr lang="en-GB" dirty="0" smtClean="0"/>
              <a:t>on Agricultural Productivity</a:t>
            </a:r>
            <a:endParaRPr lang="en-GB" dirty="0"/>
          </a:p>
        </p:txBody>
      </p:sp>
      <p:sp>
        <p:nvSpPr>
          <p:cNvPr id="4" name="Slide Number Placeholder 3"/>
          <p:cNvSpPr>
            <a:spLocks noGrp="1"/>
          </p:cNvSpPr>
          <p:nvPr>
            <p:ph type="sldNum" sz="quarter" idx="10"/>
          </p:nvPr>
        </p:nvSpPr>
        <p:spPr/>
        <p:txBody>
          <a:bodyPr/>
          <a:lstStyle/>
          <a:p>
            <a:fld id="{FBE67C49-C229-490A-88C7-2F136D43442B}" type="slidenum">
              <a:rPr lang="en-GB" smtClean="0"/>
              <a:pPr/>
              <a:t>3</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784976" cy="470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4283968" y="6113596"/>
            <a:ext cx="2736304" cy="1846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Rdg Vesta" pitchFamily="2" charset="0"/>
            </a:endParaRPr>
          </a:p>
        </p:txBody>
      </p:sp>
      <p:sp>
        <p:nvSpPr>
          <p:cNvPr id="6" name="TextBox 5"/>
          <p:cNvSpPr txBox="1"/>
          <p:nvPr/>
        </p:nvSpPr>
        <p:spPr>
          <a:xfrm>
            <a:off x="6588224" y="6113596"/>
            <a:ext cx="2264851" cy="369332"/>
          </a:xfrm>
          <a:prstGeom prst="rect">
            <a:avLst/>
          </a:prstGeom>
          <a:noFill/>
        </p:spPr>
        <p:txBody>
          <a:bodyPr wrap="none" rtlCol="0">
            <a:spAutoFit/>
          </a:bodyPr>
          <a:lstStyle/>
          <a:p>
            <a:r>
              <a:rPr lang="en-GB" sz="1800" dirty="0" smtClean="0"/>
              <a:t>Source: </a:t>
            </a:r>
            <a:r>
              <a:rPr lang="en-GB" sz="1800" dirty="0" err="1" smtClean="0"/>
              <a:t>Klime</a:t>
            </a:r>
            <a:r>
              <a:rPr lang="en-GB" sz="1800" dirty="0" smtClean="0"/>
              <a:t> (2007)</a:t>
            </a:r>
            <a:endParaRPr lang="en-GB" sz="1800" dirty="0"/>
          </a:p>
        </p:txBody>
      </p:sp>
    </p:spTree>
    <p:extLst>
      <p:ext uri="{BB962C8B-B14F-4D97-AF65-F5344CB8AC3E}">
        <p14:creationId xmlns:p14="http://schemas.microsoft.com/office/powerpoint/2010/main" val="1401828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Hunger</a:t>
            </a:r>
            <a:endParaRPr lang="en-GB" dirty="0"/>
          </a:p>
        </p:txBody>
      </p:sp>
      <p:sp>
        <p:nvSpPr>
          <p:cNvPr id="4" name="Slide Number Placeholder 3"/>
          <p:cNvSpPr>
            <a:spLocks noGrp="1"/>
          </p:cNvSpPr>
          <p:nvPr>
            <p:ph type="sldNum" sz="quarter" idx="10"/>
          </p:nvPr>
        </p:nvSpPr>
        <p:spPr/>
        <p:txBody>
          <a:bodyPr/>
          <a:lstStyle/>
          <a:p>
            <a:fld id="{8F776960-EA72-4440-8224-8635B47FD015}" type="slidenum">
              <a:rPr lang="en-GB" smtClean="0"/>
              <a:pPr/>
              <a:t>4</a:t>
            </a:fld>
            <a:endParaRPr lang="en-GB"/>
          </a:p>
        </p:txBody>
      </p:sp>
      <p:pic>
        <p:nvPicPr>
          <p:cNvPr id="3074" name="Picture 2"/>
          <p:cNvPicPr>
            <a:picLocks noChangeAspect="1" noChangeArrowheads="1"/>
          </p:cNvPicPr>
          <p:nvPr/>
        </p:nvPicPr>
        <p:blipFill>
          <a:blip r:embed="rId3" cstate="print"/>
          <a:srcRect/>
          <a:stretch>
            <a:fillRect/>
          </a:stretch>
        </p:blipFill>
        <p:spPr bwMode="auto">
          <a:xfrm>
            <a:off x="1403648" y="1484784"/>
            <a:ext cx="6624736" cy="4548985"/>
          </a:xfrm>
          <a:prstGeom prst="rect">
            <a:avLst/>
          </a:prstGeom>
          <a:noFill/>
          <a:ln w="9525">
            <a:noFill/>
            <a:miter lim="800000"/>
            <a:headEnd/>
            <a:tailEnd/>
          </a:ln>
        </p:spPr>
      </p:pic>
    </p:spTree>
    <p:extLst>
      <p:ext uri="{BB962C8B-B14F-4D97-AF65-F5344CB8AC3E}">
        <p14:creationId xmlns:p14="http://schemas.microsoft.com/office/powerpoint/2010/main" val="24160954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Demand</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5</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07" y="1628800"/>
            <a:ext cx="7852581" cy="342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51211" y="5357995"/>
            <a:ext cx="2634777" cy="307777"/>
          </a:xfrm>
          <a:prstGeom prst="rect">
            <a:avLst/>
          </a:prstGeom>
          <a:noFill/>
        </p:spPr>
        <p:txBody>
          <a:bodyPr wrap="square" rtlCol="0">
            <a:spAutoFit/>
          </a:bodyPr>
          <a:lstStyle/>
          <a:p>
            <a:r>
              <a:rPr lang="en-GB" sz="1400" dirty="0" smtClean="0"/>
              <a:t>IFPRI: Global Food Policy Report</a:t>
            </a:r>
            <a:endParaRPr lang="en-GB" sz="1400" dirty="0"/>
          </a:p>
        </p:txBody>
      </p:sp>
    </p:spTree>
    <p:extLst>
      <p:ext uri="{BB962C8B-B14F-4D97-AF65-F5344CB8AC3E}">
        <p14:creationId xmlns:p14="http://schemas.microsoft.com/office/powerpoint/2010/main" val="38032146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in prices</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6</a:t>
            </a:fld>
            <a:endParaRPr lang="en-GB"/>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5"/>
            <a:ext cx="7683243"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660026" y="5877272"/>
            <a:ext cx="2634777" cy="307777"/>
          </a:xfrm>
          <a:prstGeom prst="rect">
            <a:avLst/>
          </a:prstGeom>
          <a:noFill/>
        </p:spPr>
        <p:txBody>
          <a:bodyPr wrap="square" rtlCol="0">
            <a:spAutoFit/>
          </a:bodyPr>
          <a:lstStyle/>
          <a:p>
            <a:r>
              <a:rPr lang="en-GB" sz="1400" dirty="0" smtClean="0"/>
              <a:t>IFPRI: Global Food Policy Report</a:t>
            </a:r>
            <a:endParaRPr lang="en-GB" sz="1400" dirty="0"/>
          </a:p>
        </p:txBody>
      </p:sp>
    </p:spTree>
    <p:extLst>
      <p:ext uri="{BB962C8B-B14F-4D97-AF65-F5344CB8AC3E}">
        <p14:creationId xmlns:p14="http://schemas.microsoft.com/office/powerpoint/2010/main" val="40006766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Commodity</a:t>
            </a:r>
            <a:br>
              <a:rPr lang="en-GB" dirty="0" smtClean="0"/>
            </a:br>
            <a:r>
              <a:rPr lang="en-GB" dirty="0" smtClean="0"/>
              <a:t>and UK Food Prices</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7</a:t>
            </a:fld>
            <a:endParaRPr lang="en-GB"/>
          </a:p>
        </p:txBody>
      </p:sp>
      <p:graphicFrame>
        <p:nvGraphicFramePr>
          <p:cNvPr id="4" name="Chart 3"/>
          <p:cNvGraphicFramePr>
            <a:graphicFrameLocks noGrp="1"/>
          </p:cNvGraphicFramePr>
          <p:nvPr>
            <p:extLst>
              <p:ext uri="{D42A27DB-BD31-4B8C-83A1-F6EECF244321}">
                <p14:modId xmlns:p14="http://schemas.microsoft.com/office/powerpoint/2010/main" val="701729188"/>
              </p:ext>
            </p:extLst>
          </p:nvPr>
        </p:nvGraphicFramePr>
        <p:xfrm>
          <a:off x="827584" y="1628800"/>
          <a:ext cx="7272808"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37659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US" dirty="0" smtClean="0"/>
              <a:t>Inflation by household income </a:t>
            </a:r>
            <a:br>
              <a:rPr lang="en-US" dirty="0" smtClean="0"/>
            </a:br>
            <a:r>
              <a:rPr lang="en-US" dirty="0" err="1" smtClean="0"/>
              <a:t>decile</a:t>
            </a:r>
            <a:r>
              <a:rPr lang="en-US" dirty="0" smtClean="0"/>
              <a:t> January 2006-December 2009</a:t>
            </a:r>
            <a:endParaRPr lang="en-US" dirty="0"/>
          </a:p>
        </p:txBody>
      </p:sp>
      <p:sp>
        <p:nvSpPr>
          <p:cNvPr id="4" name="Slide Number Placeholder 3"/>
          <p:cNvSpPr>
            <a:spLocks noGrp="1"/>
          </p:cNvSpPr>
          <p:nvPr>
            <p:ph type="sldNum" sz="quarter" idx="10"/>
          </p:nvPr>
        </p:nvSpPr>
        <p:spPr/>
        <p:txBody>
          <a:bodyPr/>
          <a:lstStyle/>
          <a:p>
            <a:fld id="{4820817E-8C87-40DD-9A4A-66F8817995CB}" type="slidenum">
              <a:rPr lang="en-GB"/>
              <a:pPr/>
              <a:t>8</a:t>
            </a:fld>
            <a:endParaRPr lang="en-GB"/>
          </a:p>
        </p:txBody>
      </p:sp>
      <p:pic>
        <p:nvPicPr>
          <p:cNvPr id="535558" name="Picture 6"/>
          <p:cNvPicPr>
            <a:picLocks noChangeAspect="1" noChangeArrowheads="1"/>
          </p:cNvPicPr>
          <p:nvPr/>
        </p:nvPicPr>
        <p:blipFill>
          <a:blip r:embed="rId3" cstate="print"/>
          <a:srcRect/>
          <a:stretch>
            <a:fillRect/>
          </a:stretch>
        </p:blipFill>
        <p:spPr bwMode="auto">
          <a:xfrm>
            <a:off x="1259632" y="1556792"/>
            <a:ext cx="6829981" cy="4965675"/>
          </a:xfrm>
          <a:prstGeom prst="rect">
            <a:avLst/>
          </a:prstGeom>
          <a:noFill/>
          <a:ln w="9525" cap="flat" cmpd="sng" algn="ctr">
            <a:noFill/>
            <a:prstDash val="solid"/>
            <a:miter lim="800000"/>
            <a:headEnd/>
            <a:tailEnd/>
          </a:ln>
          <a:effectLst/>
        </p:spPr>
      </p:pic>
    </p:spTree>
    <p:extLst>
      <p:ext uri="{BB962C8B-B14F-4D97-AF65-F5344CB8AC3E}">
        <p14:creationId xmlns:p14="http://schemas.microsoft.com/office/powerpoint/2010/main" val="34530569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Public R &amp; D expenditure</a:t>
            </a:r>
            <a:endParaRPr lang="en-GB" dirty="0"/>
          </a:p>
        </p:txBody>
      </p:sp>
      <p:sp>
        <p:nvSpPr>
          <p:cNvPr id="3" name="Slide Number Placeholder 2"/>
          <p:cNvSpPr>
            <a:spLocks noGrp="1"/>
          </p:cNvSpPr>
          <p:nvPr>
            <p:ph type="sldNum" sz="quarter" idx="10"/>
          </p:nvPr>
        </p:nvSpPr>
        <p:spPr/>
        <p:txBody>
          <a:bodyPr/>
          <a:lstStyle/>
          <a:p>
            <a:fld id="{522FE192-DFFD-4ECB-BE4A-41BB1C4D835F}" type="slidenum">
              <a:rPr lang="en-GB" smtClean="0"/>
              <a:pPr/>
              <a:t>9</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594496"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90063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limate Change Agriculture andFood Security">
  <a:themeElements>
    <a:clrScheme name="Bright colours jl 7">
      <a:dk1>
        <a:srgbClr val="000000"/>
      </a:dk1>
      <a:lt1>
        <a:srgbClr val="F8F8F8"/>
      </a:lt1>
      <a:dk2>
        <a:srgbClr val="12AD2B"/>
      </a:dk2>
      <a:lt2>
        <a:srgbClr val="12AD2B"/>
      </a:lt2>
      <a:accent1>
        <a:srgbClr val="12AD2B"/>
      </a:accent1>
      <a:accent2>
        <a:srgbClr val="808080"/>
      </a:accent2>
      <a:accent3>
        <a:srgbClr val="FBFBFB"/>
      </a:accent3>
      <a:accent4>
        <a:srgbClr val="000000"/>
      </a:accent4>
      <a:accent5>
        <a:srgbClr val="AAD3AC"/>
      </a:accent5>
      <a:accent6>
        <a:srgbClr val="737373"/>
      </a:accent6>
      <a:hlink>
        <a:srgbClr val="12AD2B"/>
      </a:hlink>
      <a:folHlink>
        <a:srgbClr val="777777"/>
      </a:folHlink>
    </a:clrScheme>
    <a:fontScheme name="Bright colours jl">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Rdg Vesta"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Rdg Vesta" pitchFamily="2" charset="0"/>
          </a:defRPr>
        </a:defPPr>
      </a:lstStyle>
    </a:lnDef>
  </a:objectDefaults>
  <a:extraClrSchemeLst>
    <a:extraClrScheme>
      <a:clrScheme name="Bright colours jl 1">
        <a:dk1>
          <a:srgbClr val="000000"/>
        </a:dk1>
        <a:lt1>
          <a:srgbClr val="F8F8F8"/>
        </a:lt1>
        <a:dk2>
          <a:srgbClr val="BF0071"/>
        </a:dk2>
        <a:lt2>
          <a:srgbClr val="BF0071"/>
        </a:lt2>
        <a:accent1>
          <a:srgbClr val="BF0071"/>
        </a:accent1>
        <a:accent2>
          <a:srgbClr val="808080"/>
        </a:accent2>
        <a:accent3>
          <a:srgbClr val="FBFBFB"/>
        </a:accent3>
        <a:accent4>
          <a:srgbClr val="000000"/>
        </a:accent4>
        <a:accent5>
          <a:srgbClr val="DCAABB"/>
        </a:accent5>
        <a:accent6>
          <a:srgbClr val="737373"/>
        </a:accent6>
        <a:hlink>
          <a:srgbClr val="BF0071"/>
        </a:hlink>
        <a:folHlink>
          <a:srgbClr val="777777"/>
        </a:folHlink>
      </a:clrScheme>
      <a:clrMap bg1="lt1" tx1="dk1" bg2="lt2" tx2="dk2" accent1="accent1" accent2="accent2" accent3="accent3" accent4="accent4" accent5="accent5" accent6="accent6" hlink="hlink" folHlink="folHlink"/>
    </a:extraClrScheme>
    <a:extraClrScheme>
      <a:clrScheme name="Bright colours jl 2">
        <a:dk1>
          <a:srgbClr val="000000"/>
        </a:dk1>
        <a:lt1>
          <a:srgbClr val="F8F8F8"/>
        </a:lt1>
        <a:dk2>
          <a:srgbClr val="0F5C9D"/>
        </a:dk2>
        <a:lt2>
          <a:srgbClr val="0F5C9D"/>
        </a:lt2>
        <a:accent1>
          <a:srgbClr val="0F5C9D"/>
        </a:accent1>
        <a:accent2>
          <a:srgbClr val="808080"/>
        </a:accent2>
        <a:accent3>
          <a:srgbClr val="FBFBFB"/>
        </a:accent3>
        <a:accent4>
          <a:srgbClr val="000000"/>
        </a:accent4>
        <a:accent5>
          <a:srgbClr val="AAB5CC"/>
        </a:accent5>
        <a:accent6>
          <a:srgbClr val="737373"/>
        </a:accent6>
        <a:hlink>
          <a:srgbClr val="0F5C9D"/>
        </a:hlink>
        <a:folHlink>
          <a:srgbClr val="777777"/>
        </a:folHlink>
      </a:clrScheme>
      <a:clrMap bg1="lt1" tx1="dk1" bg2="lt2" tx2="dk2" accent1="accent1" accent2="accent2" accent3="accent3" accent4="accent4" accent5="accent5" accent6="accent6" hlink="hlink" folHlink="folHlink"/>
    </a:extraClrScheme>
    <a:extraClrScheme>
      <a:clrScheme name="Bright colours jl 3">
        <a:dk1>
          <a:srgbClr val="000000"/>
        </a:dk1>
        <a:lt1>
          <a:srgbClr val="F8F8F8"/>
        </a:lt1>
        <a:dk2>
          <a:srgbClr val="642864"/>
        </a:dk2>
        <a:lt2>
          <a:srgbClr val="642864"/>
        </a:lt2>
        <a:accent1>
          <a:srgbClr val="642864"/>
        </a:accent1>
        <a:accent2>
          <a:srgbClr val="808080"/>
        </a:accent2>
        <a:accent3>
          <a:srgbClr val="FBFBFB"/>
        </a:accent3>
        <a:accent4>
          <a:srgbClr val="000000"/>
        </a:accent4>
        <a:accent5>
          <a:srgbClr val="B8ACB8"/>
        </a:accent5>
        <a:accent6>
          <a:srgbClr val="737373"/>
        </a:accent6>
        <a:hlink>
          <a:srgbClr val="642864"/>
        </a:hlink>
        <a:folHlink>
          <a:srgbClr val="777777"/>
        </a:folHlink>
      </a:clrScheme>
      <a:clrMap bg1="lt1" tx1="dk1" bg2="lt2" tx2="dk2" accent1="accent1" accent2="accent2" accent3="accent3" accent4="accent4" accent5="accent5" accent6="accent6" hlink="hlink" folHlink="folHlink"/>
    </a:extraClrScheme>
    <a:extraClrScheme>
      <a:clrScheme name="Bright colours jl 4">
        <a:dk1>
          <a:srgbClr val="000000"/>
        </a:dk1>
        <a:lt1>
          <a:srgbClr val="F8F8F8"/>
        </a:lt1>
        <a:dk2>
          <a:srgbClr val="0D2647"/>
        </a:dk2>
        <a:lt2>
          <a:srgbClr val="0D2647"/>
        </a:lt2>
        <a:accent1>
          <a:srgbClr val="0C2444"/>
        </a:accent1>
        <a:accent2>
          <a:srgbClr val="808080"/>
        </a:accent2>
        <a:accent3>
          <a:srgbClr val="FBFBFB"/>
        </a:accent3>
        <a:accent4>
          <a:srgbClr val="000000"/>
        </a:accent4>
        <a:accent5>
          <a:srgbClr val="AAACB0"/>
        </a:accent5>
        <a:accent6>
          <a:srgbClr val="737373"/>
        </a:accent6>
        <a:hlink>
          <a:srgbClr val="0C2444"/>
        </a:hlink>
        <a:folHlink>
          <a:srgbClr val="777777"/>
        </a:folHlink>
      </a:clrScheme>
      <a:clrMap bg1="lt1" tx1="dk1" bg2="lt2" tx2="dk2" accent1="accent1" accent2="accent2" accent3="accent3" accent4="accent4" accent5="accent5" accent6="accent6" hlink="hlink" folHlink="folHlink"/>
    </a:extraClrScheme>
    <a:extraClrScheme>
      <a:clrScheme name="Bright colours jl 5">
        <a:dk1>
          <a:srgbClr val="000000"/>
        </a:dk1>
        <a:lt1>
          <a:srgbClr val="F8F8F8"/>
        </a:lt1>
        <a:dk2>
          <a:srgbClr val="60003B"/>
        </a:dk2>
        <a:lt2>
          <a:srgbClr val="60003B"/>
        </a:lt2>
        <a:accent1>
          <a:srgbClr val="60003B"/>
        </a:accent1>
        <a:accent2>
          <a:srgbClr val="808080"/>
        </a:accent2>
        <a:accent3>
          <a:srgbClr val="FBFBFB"/>
        </a:accent3>
        <a:accent4>
          <a:srgbClr val="000000"/>
        </a:accent4>
        <a:accent5>
          <a:srgbClr val="B6AAAF"/>
        </a:accent5>
        <a:accent6>
          <a:srgbClr val="737373"/>
        </a:accent6>
        <a:hlink>
          <a:srgbClr val="60003B"/>
        </a:hlink>
        <a:folHlink>
          <a:srgbClr val="777777"/>
        </a:folHlink>
      </a:clrScheme>
      <a:clrMap bg1="lt1" tx1="dk1" bg2="lt2" tx2="dk2" accent1="accent1" accent2="accent2" accent3="accent3" accent4="accent4" accent5="accent5" accent6="accent6" hlink="hlink" folHlink="folHlink"/>
    </a:extraClrScheme>
    <a:extraClrScheme>
      <a:clrScheme name="Bright colours jl 6">
        <a:dk1>
          <a:srgbClr val="000000"/>
        </a:dk1>
        <a:lt1>
          <a:srgbClr val="F8F8F8"/>
        </a:lt1>
        <a:dk2>
          <a:srgbClr val="FF6600"/>
        </a:dk2>
        <a:lt2>
          <a:srgbClr val="FF661C"/>
        </a:lt2>
        <a:accent1>
          <a:srgbClr val="FF6600"/>
        </a:accent1>
        <a:accent2>
          <a:srgbClr val="808080"/>
        </a:accent2>
        <a:accent3>
          <a:srgbClr val="FBFBFB"/>
        </a:accent3>
        <a:accent4>
          <a:srgbClr val="000000"/>
        </a:accent4>
        <a:accent5>
          <a:srgbClr val="FFB8AA"/>
        </a:accent5>
        <a:accent6>
          <a:srgbClr val="737373"/>
        </a:accent6>
        <a:hlink>
          <a:srgbClr val="FF6600"/>
        </a:hlink>
        <a:folHlink>
          <a:srgbClr val="777777"/>
        </a:folHlink>
      </a:clrScheme>
      <a:clrMap bg1="lt1" tx1="dk1" bg2="lt2" tx2="dk2" accent1="accent1" accent2="accent2" accent3="accent3" accent4="accent4" accent5="accent5" accent6="accent6" hlink="hlink" folHlink="folHlink"/>
    </a:extraClrScheme>
    <a:extraClrScheme>
      <a:clrScheme name="Bright colours jl 7">
        <a:dk1>
          <a:srgbClr val="000000"/>
        </a:dk1>
        <a:lt1>
          <a:srgbClr val="F8F8F8"/>
        </a:lt1>
        <a:dk2>
          <a:srgbClr val="12AD2B"/>
        </a:dk2>
        <a:lt2>
          <a:srgbClr val="12AD2B"/>
        </a:lt2>
        <a:accent1>
          <a:srgbClr val="12AD2B"/>
        </a:accent1>
        <a:accent2>
          <a:srgbClr val="808080"/>
        </a:accent2>
        <a:accent3>
          <a:srgbClr val="FBFBFB"/>
        </a:accent3>
        <a:accent4>
          <a:srgbClr val="000000"/>
        </a:accent4>
        <a:accent5>
          <a:srgbClr val="AAD3AC"/>
        </a:accent5>
        <a:accent6>
          <a:srgbClr val="737373"/>
        </a:accent6>
        <a:hlink>
          <a:srgbClr val="12AD2B"/>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Climate Change Agriculture andFood Security</Template>
  <TotalTime>4698</TotalTime>
  <Words>443</Words>
  <Application>Microsoft Office PowerPoint</Application>
  <PresentationFormat>On-screen Show (4:3)</PresentationFormat>
  <Paragraphs>75</Paragraphs>
  <Slides>16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Rdg Vesta</vt:lpstr>
      <vt:lpstr>Climate Change Agriculture andFood Security</vt:lpstr>
      <vt:lpstr>Climate Change Agriculture and Food Security</vt:lpstr>
      <vt:lpstr>Population Growth</vt:lpstr>
      <vt:lpstr>Impacts of Climate Change on Agricultural Productivity</vt:lpstr>
      <vt:lpstr>Global Hunger</vt:lpstr>
      <vt:lpstr>Changes in Demand</vt:lpstr>
      <vt:lpstr>Change in prices</vt:lpstr>
      <vt:lpstr>International Commodity and UK Food Prices</vt:lpstr>
      <vt:lpstr>Inflation by household income  decile January 2006-December 2009</vt:lpstr>
      <vt:lpstr>Global Public R &amp; D expenditure</vt:lpstr>
      <vt:lpstr>Sources of output growth</vt:lpstr>
      <vt:lpstr>Impacts of Productivity Growth (2050)</vt:lpstr>
      <vt:lpstr>Vulnerability of UK Supply Chains? Sources of food consumed in UK</vt:lpstr>
      <vt:lpstr>The livestock in the room.</vt:lpstr>
      <vt:lpstr>FAPRI Defra Forecasts (baseline)</vt:lpstr>
      <vt:lpstr>Think globally</vt:lpstr>
      <vt:lpstr>Conclusions</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Agriculture and Food Security</dc:title>
  <dc:creator>Richard Tiffin</dc:creator>
  <cp:lastModifiedBy>Ragne Low</cp:lastModifiedBy>
  <cp:revision>19</cp:revision>
  <cp:lastPrinted>2006-09-19T14:59:33Z</cp:lastPrinted>
  <dcterms:created xsi:type="dcterms:W3CDTF">2013-06-14T10:42:39Z</dcterms:created>
  <dcterms:modified xsi:type="dcterms:W3CDTF">2013-08-05T12:28:42Z</dcterms:modified>
</cp:coreProperties>
</file>