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7" r:id="rId2"/>
    <p:sldId id="469" r:id="rId3"/>
    <p:sldId id="415" r:id="rId4"/>
    <p:sldId id="472" r:id="rId5"/>
    <p:sldId id="473" r:id="rId6"/>
    <p:sldId id="455" r:id="rId7"/>
    <p:sldId id="462" r:id="rId8"/>
    <p:sldId id="445" r:id="rId9"/>
    <p:sldId id="456" r:id="rId10"/>
    <p:sldId id="401" r:id="rId11"/>
    <p:sldId id="390" r:id="rId12"/>
    <p:sldId id="490" r:id="rId13"/>
    <p:sldId id="491" r:id="rId14"/>
    <p:sldId id="379" r:id="rId15"/>
    <p:sldId id="489" r:id="rId16"/>
    <p:sldId id="474" r:id="rId17"/>
    <p:sldId id="484" r:id="rId18"/>
    <p:sldId id="487" r:id="rId19"/>
    <p:sldId id="364" r:id="rId20"/>
    <p:sldId id="296" r:id="rId2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71" autoAdjust="0"/>
  </p:normalViewPr>
  <p:slideViewPr>
    <p:cSldViewPr>
      <p:cViewPr>
        <p:scale>
          <a:sx n="78" d="100"/>
          <a:sy n="78" d="100"/>
        </p:scale>
        <p:origin x="-110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9856478-5547-48BE-A988-A65B42037323}" type="slidenum">
              <a:rPr lang="en-GB"/>
              <a:pPr>
                <a:defRPr/>
              </a:pPr>
              <a:t>‹#›</a:t>
            </a:fld>
            <a:endParaRPr lang="en-GB"/>
          </a:p>
        </p:txBody>
      </p:sp>
    </p:spTree>
    <p:extLst>
      <p:ext uri="{BB962C8B-B14F-4D97-AF65-F5344CB8AC3E}">
        <p14:creationId xmlns:p14="http://schemas.microsoft.com/office/powerpoint/2010/main" val="16725385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1B107FB3-60EC-4BEA-B826-FDFBACE88028}" type="slidenum">
              <a:rPr lang="en-GB" sz="1200" smtClean="0"/>
              <a:pPr eaLnBrk="1" hangingPunct="1"/>
              <a:t>2</a:t>
            </a:fld>
            <a:endParaRPr lang="en-GB"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8ECC0121-99AC-41C4-801C-069BCB1D28A8}" type="slidenum">
              <a:rPr lang="en-GB" sz="1200" smtClean="0"/>
              <a:pPr eaLnBrk="1" hangingPunct="1"/>
              <a:t>4</a:t>
            </a:fld>
            <a:endParaRPr lang="en-GB" sz="1200" smtClean="0"/>
          </a:p>
        </p:txBody>
      </p:sp>
      <p:sp>
        <p:nvSpPr>
          <p:cNvPr id="37891" name="Slide Image Placeholder 1"/>
          <p:cNvSpPr>
            <a:spLocks noGrp="1" noRot="1" noChangeAspect="1" noTextEdit="1"/>
          </p:cNvSpPr>
          <p:nvPr>
            <p:ph type="sldImg"/>
          </p:nvPr>
        </p:nvSpPr>
        <p:spPr>
          <a:ln/>
        </p:spPr>
      </p:sp>
      <p:sp>
        <p:nvSpPr>
          <p:cNvPr id="378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Chad 1week’s food supply</a:t>
            </a:r>
          </a:p>
        </p:txBody>
      </p:sp>
      <p:sp>
        <p:nvSpPr>
          <p:cNvPr id="3789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E1569777-238B-4641-B1CE-73BB377B7C5A}" type="slidenum">
              <a:rPr lang="en-GB" sz="1200">
                <a:latin typeface="Calibri" pitchFamily="34" charset="0"/>
              </a:rPr>
              <a:pPr algn="r" eaLnBrk="1" hangingPunct="1"/>
              <a:t>4</a:t>
            </a:fld>
            <a:endParaRPr lang="en-GB"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389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1" rIns="91402" bIns="45701"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2A490081-9617-4146-9371-6F48C71EA70E}" type="slidenum">
              <a:rPr lang="en-GB" sz="1200">
                <a:latin typeface="Calibri" pitchFamily="34" charset="0"/>
              </a:rPr>
              <a:pPr algn="r" eaLnBrk="1" hangingPunct="1"/>
              <a:t>5</a:t>
            </a:fld>
            <a:endParaRPr lang="en-GB"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9F75CEC6-765B-45CA-917E-CE90E68F09E6}" type="slidenum">
              <a:rPr lang="en-GB" sz="1200" smtClean="0"/>
              <a:pPr eaLnBrk="1" hangingPunct="1"/>
              <a:t>7</a:t>
            </a:fld>
            <a:endParaRPr lang="en-GB" sz="1200" smtClean="0"/>
          </a:p>
        </p:txBody>
      </p:sp>
      <p:sp>
        <p:nvSpPr>
          <p:cNvPr id="399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7" rIns="91415" bIns="45707" anchor="b"/>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hangingPunct="1"/>
            <a:fld id="{3AF684DE-EA42-487E-8CE7-60C79C65835E}" type="slidenum">
              <a:rPr lang="en-GB" sz="1200"/>
              <a:pPr algn="r" eaLnBrk="1" hangingPunct="1"/>
              <a:t>7</a:t>
            </a:fld>
            <a:endParaRPr lang="en-GB" sz="120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At close to one billion, the number of undernourished people in the world remains unacceptably high in 2010 despite an expected decline – the first in 15 years.  </a:t>
            </a:r>
          </a:p>
          <a:p>
            <a:pPr eaLnBrk="1" hangingPunct="1"/>
            <a:endParaRPr lang="en-GB" smtClean="0"/>
          </a:p>
          <a:p>
            <a:pPr eaLnBrk="1" hangingPunct="1"/>
            <a:r>
              <a:rPr lang="en-GB" smtClean="0"/>
              <a:t>This decline is largely attributable to a more favourable economic environment in 2010 – particularly in developing countries – and the fall in both international and domestic food prices since 2008. The recent increase in food prices, if it persists, will create additional obstacles in the fight to further reduce hunger.</a:t>
            </a:r>
          </a:p>
          <a:p>
            <a:pPr eaLnBrk="1" hangingPunct="1"/>
            <a:endParaRPr lang="en-GB" smtClean="0"/>
          </a:p>
          <a:p>
            <a:pPr eaLnBrk="1" hangingPunct="1"/>
            <a:r>
              <a:rPr lang="en-GB" smtClean="0"/>
              <a:t>FAO estimates that a total of </a:t>
            </a:r>
            <a:r>
              <a:rPr lang="en-GB" b="1" smtClean="0"/>
              <a:t>925 million people are undernourished</a:t>
            </a:r>
            <a:r>
              <a:rPr lang="en-GB" smtClean="0"/>
              <a:t> in 2010 compared with 1.023 billion in 2009. That is higher than before the food and economic crises of 2008-2009 and higher than the level that existed when world leaders agreed to reduce the number of hungry by half at the World Food Summit in 1996 (Figure above).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5B763E9-FC46-4D64-87F1-3FAF43AE85AD}" type="slidenum">
              <a:rPr lang="en-GB"/>
              <a:pPr>
                <a:defRPr/>
              </a:pPr>
              <a:t>‹#›</a:t>
            </a:fld>
            <a:endParaRPr lang="en-GB"/>
          </a:p>
        </p:txBody>
      </p:sp>
    </p:spTree>
    <p:extLst>
      <p:ext uri="{BB962C8B-B14F-4D97-AF65-F5344CB8AC3E}">
        <p14:creationId xmlns:p14="http://schemas.microsoft.com/office/powerpoint/2010/main" val="25569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39B319-F77F-44D7-8AB1-6CEBED2DE997}" type="slidenum">
              <a:rPr lang="en-GB"/>
              <a:pPr>
                <a:defRPr/>
              </a:pPr>
              <a:t>‹#›</a:t>
            </a:fld>
            <a:endParaRPr lang="en-GB"/>
          </a:p>
        </p:txBody>
      </p:sp>
    </p:spTree>
    <p:extLst>
      <p:ext uri="{BB962C8B-B14F-4D97-AF65-F5344CB8AC3E}">
        <p14:creationId xmlns:p14="http://schemas.microsoft.com/office/powerpoint/2010/main" val="184385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FB6CD4E-E84D-4E9B-A14B-ADB344A150F0}" type="slidenum">
              <a:rPr lang="en-GB"/>
              <a:pPr>
                <a:defRPr/>
              </a:pPr>
              <a:t>‹#›</a:t>
            </a:fld>
            <a:endParaRPr lang="en-GB"/>
          </a:p>
        </p:txBody>
      </p:sp>
    </p:spTree>
    <p:extLst>
      <p:ext uri="{BB962C8B-B14F-4D97-AF65-F5344CB8AC3E}">
        <p14:creationId xmlns:p14="http://schemas.microsoft.com/office/powerpoint/2010/main" val="2884232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FE43D6-BD5A-4FDD-BE61-A0ACB04C1CC5}" type="slidenum">
              <a:rPr lang="en-GB"/>
              <a:pPr>
                <a:defRPr/>
              </a:pPr>
              <a:t>‹#›</a:t>
            </a:fld>
            <a:endParaRPr lang="en-GB"/>
          </a:p>
        </p:txBody>
      </p:sp>
    </p:spTree>
    <p:extLst>
      <p:ext uri="{BB962C8B-B14F-4D97-AF65-F5344CB8AC3E}">
        <p14:creationId xmlns:p14="http://schemas.microsoft.com/office/powerpoint/2010/main" val="326502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40BEBA5-C241-4645-A85B-211563472A3B}" type="slidenum">
              <a:rPr lang="en-GB"/>
              <a:pPr>
                <a:defRPr/>
              </a:pPr>
              <a:t>‹#›</a:t>
            </a:fld>
            <a:endParaRPr lang="en-GB"/>
          </a:p>
        </p:txBody>
      </p:sp>
    </p:spTree>
    <p:extLst>
      <p:ext uri="{BB962C8B-B14F-4D97-AF65-F5344CB8AC3E}">
        <p14:creationId xmlns:p14="http://schemas.microsoft.com/office/powerpoint/2010/main" val="234970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BA9735E-4C60-440B-A474-EBBD9A642355}" type="slidenum">
              <a:rPr lang="en-GB"/>
              <a:pPr>
                <a:defRPr/>
              </a:pPr>
              <a:t>‹#›</a:t>
            </a:fld>
            <a:endParaRPr lang="en-GB"/>
          </a:p>
        </p:txBody>
      </p:sp>
    </p:spTree>
    <p:extLst>
      <p:ext uri="{BB962C8B-B14F-4D97-AF65-F5344CB8AC3E}">
        <p14:creationId xmlns:p14="http://schemas.microsoft.com/office/powerpoint/2010/main" val="398669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C0757E0-B566-4797-944F-39EFAF99C110}" type="slidenum">
              <a:rPr lang="en-GB"/>
              <a:pPr>
                <a:defRPr/>
              </a:pPr>
              <a:t>‹#›</a:t>
            </a:fld>
            <a:endParaRPr lang="en-GB"/>
          </a:p>
        </p:txBody>
      </p:sp>
    </p:spTree>
    <p:extLst>
      <p:ext uri="{BB962C8B-B14F-4D97-AF65-F5344CB8AC3E}">
        <p14:creationId xmlns:p14="http://schemas.microsoft.com/office/powerpoint/2010/main" val="3188840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A0D6AD-11AB-48D4-8E7E-12CB66C638BB}" type="slidenum">
              <a:rPr lang="en-GB"/>
              <a:pPr>
                <a:defRPr/>
              </a:pPr>
              <a:t>‹#›</a:t>
            </a:fld>
            <a:endParaRPr lang="en-GB"/>
          </a:p>
        </p:txBody>
      </p:sp>
    </p:spTree>
    <p:extLst>
      <p:ext uri="{BB962C8B-B14F-4D97-AF65-F5344CB8AC3E}">
        <p14:creationId xmlns:p14="http://schemas.microsoft.com/office/powerpoint/2010/main" val="48947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C184B19-BB79-4ACD-89AD-A4BFDE982F2D}" type="slidenum">
              <a:rPr lang="en-GB"/>
              <a:pPr>
                <a:defRPr/>
              </a:pPr>
              <a:t>‹#›</a:t>
            </a:fld>
            <a:endParaRPr lang="en-GB"/>
          </a:p>
        </p:txBody>
      </p:sp>
    </p:spTree>
    <p:extLst>
      <p:ext uri="{BB962C8B-B14F-4D97-AF65-F5344CB8AC3E}">
        <p14:creationId xmlns:p14="http://schemas.microsoft.com/office/powerpoint/2010/main" val="53883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79164C2F-CE89-40BD-B29F-34DEE9816C93}" type="slidenum">
              <a:rPr lang="en-GB"/>
              <a:pPr>
                <a:defRPr/>
              </a:pPr>
              <a:t>‹#›</a:t>
            </a:fld>
            <a:endParaRPr lang="en-GB"/>
          </a:p>
        </p:txBody>
      </p:sp>
    </p:spTree>
    <p:extLst>
      <p:ext uri="{BB962C8B-B14F-4D97-AF65-F5344CB8AC3E}">
        <p14:creationId xmlns:p14="http://schemas.microsoft.com/office/powerpoint/2010/main" val="1827793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EC062E8-A89C-43DD-9F94-C1D7F6246055}" type="slidenum">
              <a:rPr lang="en-GB"/>
              <a:pPr>
                <a:defRPr/>
              </a:pPr>
              <a:t>‹#›</a:t>
            </a:fld>
            <a:endParaRPr lang="en-GB"/>
          </a:p>
        </p:txBody>
      </p:sp>
    </p:spTree>
    <p:extLst>
      <p:ext uri="{BB962C8B-B14F-4D97-AF65-F5344CB8AC3E}">
        <p14:creationId xmlns:p14="http://schemas.microsoft.com/office/powerpoint/2010/main" val="365442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C186517-97E1-4DA1-98F9-CEF5BB7E90D3}" type="slidenum">
              <a:rPr lang="en-GB"/>
              <a:pPr>
                <a:defRPr/>
              </a:pPr>
              <a:t>‹#›</a:t>
            </a:fld>
            <a:endParaRPr lang="en-GB"/>
          </a:p>
        </p:txBody>
      </p:sp>
    </p:spTree>
    <p:extLst>
      <p:ext uri="{BB962C8B-B14F-4D97-AF65-F5344CB8AC3E}">
        <p14:creationId xmlns:p14="http://schemas.microsoft.com/office/powerpoint/2010/main" val="46499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68D7927-7272-4715-BC10-413E2595C7A9}"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3"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ctrTitle"/>
          </p:nvPr>
        </p:nvSpPr>
        <p:spPr>
          <a:xfrm>
            <a:off x="0" y="1772816"/>
            <a:ext cx="9144000" cy="1223962"/>
          </a:xfrm>
        </p:spPr>
        <p:txBody>
          <a:bodyPr/>
          <a:lstStyle/>
          <a:p>
            <a:r>
              <a:rPr lang="en-GB" sz="3200" dirty="0"/>
              <a:t>What are the key issues around land use &amp; what </a:t>
            </a:r>
            <a:r>
              <a:rPr lang="en-GB" sz="3200" dirty="0" smtClean="0"/>
              <a:t>are the </a:t>
            </a:r>
            <a:r>
              <a:rPr lang="en-GB" sz="3200" dirty="0"/>
              <a:t>trade-offs between food security and GHG mitigation objectives on the land?</a:t>
            </a:r>
            <a:endParaRPr lang="en-US" sz="3200" b="1" dirty="0" smtClean="0"/>
          </a:p>
        </p:txBody>
      </p:sp>
      <p:sp>
        <p:nvSpPr>
          <p:cNvPr id="6148" name="Rectangle 4"/>
          <p:cNvSpPr>
            <a:spLocks noGrp="1" noChangeArrowheads="1"/>
          </p:cNvSpPr>
          <p:nvPr>
            <p:ph type="subTitle" idx="1"/>
          </p:nvPr>
        </p:nvSpPr>
        <p:spPr>
          <a:xfrm>
            <a:off x="3349352" y="3179440"/>
            <a:ext cx="2590800" cy="609600"/>
          </a:xfrm>
        </p:spPr>
        <p:txBody>
          <a:bodyPr/>
          <a:lstStyle/>
          <a:p>
            <a:pPr eaLnBrk="1" hangingPunct="1"/>
            <a:r>
              <a:rPr lang="en-GB" altLang="ja-JP" b="1" dirty="0" smtClean="0">
                <a:ea typeface="ＭＳ Ｐゴシック" charset="-128"/>
              </a:rPr>
              <a:t>Pete Smith</a:t>
            </a:r>
            <a:endParaRPr lang="en-GB" b="1" dirty="0" smtClean="0"/>
          </a:p>
        </p:txBody>
      </p:sp>
      <p:pic>
        <p:nvPicPr>
          <p:cNvPr id="6149" name="Picture 18" descr="new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5218113"/>
            <a:ext cx="4681537"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4"/>
          <p:cNvSpPr txBox="1">
            <a:spLocks noChangeArrowheads="1"/>
          </p:cNvSpPr>
          <p:nvPr/>
        </p:nvSpPr>
        <p:spPr bwMode="auto">
          <a:xfrm>
            <a:off x="1835001" y="6453336"/>
            <a:ext cx="5833343" cy="338554"/>
          </a:xfrm>
          <a:prstGeom prst="rect">
            <a:avLst/>
          </a:prstGeom>
          <a:noFill/>
          <a:ln w="9525">
            <a:noFill/>
            <a:miter lim="800000"/>
            <a:headEnd/>
            <a:tailEnd/>
          </a:ln>
        </p:spPr>
        <p:txBody>
          <a:bodyPr wrap="square">
            <a:spAutoFit/>
          </a:bodyPr>
          <a:lstStyle/>
          <a:p>
            <a:r>
              <a:rPr lang="en-GB" sz="1600" dirty="0" err="1" smtClean="0">
                <a:solidFill>
                  <a:schemeClr val="accent6"/>
                </a:solidFill>
              </a:rPr>
              <a:t>ClimateXChange</a:t>
            </a:r>
            <a:r>
              <a:rPr lang="en-GB" sz="1600" dirty="0" smtClean="0">
                <a:solidFill>
                  <a:schemeClr val="accent6"/>
                </a:solidFill>
              </a:rPr>
              <a:t> Food Security Meeting, Edinburgh, 19</a:t>
            </a:r>
            <a:r>
              <a:rPr lang="en-GB" sz="1600" baseline="30000" dirty="0" smtClean="0">
                <a:solidFill>
                  <a:schemeClr val="accent6"/>
                </a:solidFill>
              </a:rPr>
              <a:t>th</a:t>
            </a:r>
            <a:r>
              <a:rPr lang="en-GB" sz="1600" dirty="0" smtClean="0">
                <a:solidFill>
                  <a:schemeClr val="accent6"/>
                </a:solidFill>
              </a:rPr>
              <a:t> June 2013</a:t>
            </a:r>
            <a:endParaRPr lang="en-GB" sz="1600" dirty="0">
              <a:solidFill>
                <a:schemeClr val="accent6"/>
              </a:solidFill>
            </a:endParaRPr>
          </a:p>
        </p:txBody>
      </p:sp>
      <p:sp>
        <p:nvSpPr>
          <p:cNvPr id="6151" name="Text Box 44"/>
          <p:cNvSpPr txBox="1">
            <a:spLocks noChangeArrowheads="1"/>
          </p:cNvSpPr>
          <p:nvPr/>
        </p:nvSpPr>
        <p:spPr bwMode="auto">
          <a:xfrm>
            <a:off x="457200" y="3827463"/>
            <a:ext cx="77866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r>
              <a:rPr lang="en-GB" sz="2000">
                <a:cs typeface="Arial" charset="0"/>
              </a:rPr>
              <a:t>Royal Society-Wolfson Professor of Soils &amp; Global Change, FSB, FRSE, </a:t>
            </a:r>
          </a:p>
          <a:p>
            <a:r>
              <a:rPr lang="en-GB" sz="2000"/>
              <a:t>Theme Leader for Environment &amp; Food Security</a:t>
            </a:r>
            <a:endParaRPr lang="en-GB" sz="2000">
              <a:cs typeface="Arial" charset="0"/>
            </a:endParaRPr>
          </a:p>
          <a:p>
            <a:r>
              <a:rPr lang="en-GB" sz="2000">
                <a:cs typeface="Arial" charset="0"/>
              </a:rPr>
              <a:t>&amp; Science Director of Scotland’s ClimateXChange</a:t>
            </a:r>
          </a:p>
          <a:p>
            <a:r>
              <a:rPr lang="en-GB" sz="2000">
                <a:cs typeface="Arial" charset="0"/>
              </a:rPr>
              <a:t>Institute of Biological &amp; Environmental Sciences</a:t>
            </a:r>
          </a:p>
          <a:p>
            <a:r>
              <a:rPr lang="en-GB" sz="2000">
                <a:cs typeface="Arial" charset="0"/>
              </a:rPr>
              <a:t>School of Biological Sciences, </a:t>
            </a:r>
          </a:p>
          <a:p>
            <a:r>
              <a:rPr lang="en-GB" sz="2000">
                <a:cs typeface="Arial" charset="0"/>
              </a:rPr>
              <a:t>University of Aberdeen,</a:t>
            </a:r>
          </a:p>
          <a:p>
            <a:r>
              <a:rPr lang="en-GB" sz="2000">
                <a:cs typeface="Arial" charset="0"/>
              </a:rPr>
              <a:t>Scotland, UK. </a:t>
            </a:r>
          </a:p>
          <a:p>
            <a:r>
              <a:rPr lang="en-GB" sz="2000">
                <a:cs typeface="Arial" charset="0"/>
              </a:rPr>
              <a:t>E-mail: pete.smith@abdn.ac.uk</a:t>
            </a:r>
          </a:p>
        </p:txBody>
      </p:sp>
      <p:pic>
        <p:nvPicPr>
          <p:cNvPr id="61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60350"/>
            <a:ext cx="3455988"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0" y="2514600"/>
            <a:ext cx="9144000" cy="1676400"/>
          </a:xfrm>
        </p:spPr>
        <p:txBody>
          <a:bodyPr/>
          <a:lstStyle/>
          <a:p>
            <a:pPr eaLnBrk="1" hangingPunct="1"/>
            <a:r>
              <a:rPr lang="en-GB" dirty="0" smtClean="0"/>
              <a:t>Agricultural GHG mitigation – supply-side measures</a:t>
            </a:r>
          </a:p>
        </p:txBody>
      </p:sp>
      <p:pic>
        <p:nvPicPr>
          <p:cNvPr id="20484" name="Picture 4" descr="wheatst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ornsoy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5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gkw-dis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5250"/>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Tracorn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91000"/>
            <a:ext cx="3429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4"/>
          <p:cNvSpPr>
            <a:spLocks noChangeArrowheads="1"/>
          </p:cNvSpPr>
          <p:nvPr/>
        </p:nvSpPr>
        <p:spPr bwMode="auto">
          <a:xfrm>
            <a:off x="468313" y="404813"/>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sz="4400">
                <a:solidFill>
                  <a:schemeClr val="tx2"/>
                </a:solidFill>
              </a:rPr>
              <a:t>Agricultural GHG emissions</a:t>
            </a:r>
            <a:endParaRPr lang="en-US" sz="4400">
              <a:solidFill>
                <a:schemeClr val="tx2"/>
              </a:solidFill>
            </a:endParaRPr>
          </a:p>
        </p:txBody>
      </p:sp>
      <p:sp>
        <p:nvSpPr>
          <p:cNvPr id="22532" name="Rectangle 7"/>
          <p:cNvSpPr>
            <a:spLocks noChangeArrowheads="1"/>
          </p:cNvSpPr>
          <p:nvPr/>
        </p:nvSpPr>
        <p:spPr bwMode="auto">
          <a:xfrm>
            <a:off x="-4545013" y="13065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25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981075"/>
            <a:ext cx="7056437"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4"/>
          <p:cNvSpPr txBox="1">
            <a:spLocks noChangeArrowheads="1"/>
          </p:cNvSpPr>
          <p:nvPr/>
        </p:nvSpPr>
        <p:spPr bwMode="auto">
          <a:xfrm>
            <a:off x="6300788" y="6248400"/>
            <a:ext cx="2813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solidFill>
                  <a:schemeClr val="accent2"/>
                </a:solidFill>
              </a:rPr>
              <a:t>Bellarby et al. (2008)</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2060848"/>
            <a:ext cx="4824536" cy="4241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160" y="1844824"/>
            <a:ext cx="433134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a:xfrm>
            <a:off x="685800" y="152400"/>
            <a:ext cx="7772400" cy="685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a:lstStyle>
          <a:p>
            <a:pPr eaLnBrk="1" hangingPunct="1"/>
            <a:r>
              <a:rPr lang="en-GB" kern="0" dirty="0" smtClean="0"/>
              <a:t>Should be just add less inputs and accept lower yields? – No!</a:t>
            </a:r>
          </a:p>
        </p:txBody>
      </p:sp>
      <p:sp>
        <p:nvSpPr>
          <p:cNvPr id="5" name="TextBox 9"/>
          <p:cNvSpPr txBox="1">
            <a:spLocks noChangeArrowheads="1"/>
          </p:cNvSpPr>
          <p:nvPr/>
        </p:nvSpPr>
        <p:spPr bwMode="auto">
          <a:xfrm>
            <a:off x="6289675" y="6381750"/>
            <a:ext cx="2677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dirty="0" smtClean="0">
                <a:solidFill>
                  <a:schemeClr val="accent2"/>
                </a:solidFill>
              </a:rPr>
              <a:t>Carlton et </a:t>
            </a:r>
            <a:r>
              <a:rPr lang="en-GB" dirty="0">
                <a:solidFill>
                  <a:schemeClr val="accent2"/>
                </a:solidFill>
              </a:rPr>
              <a:t>al. (</a:t>
            </a:r>
            <a:r>
              <a:rPr lang="en-GB" dirty="0" smtClean="0">
                <a:solidFill>
                  <a:schemeClr val="accent2"/>
                </a:solidFill>
              </a:rPr>
              <a:t>2010)</a:t>
            </a:r>
            <a:endParaRPr lang="en-GB" dirty="0">
              <a:solidFill>
                <a:schemeClr val="accent2"/>
              </a:solidFill>
            </a:endParaRPr>
          </a:p>
        </p:txBody>
      </p:sp>
    </p:spTree>
    <p:extLst>
      <p:ext uri="{BB962C8B-B14F-4D97-AF65-F5344CB8AC3E}">
        <p14:creationId xmlns:p14="http://schemas.microsoft.com/office/powerpoint/2010/main" val="398625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1971" name="Rectangle 3"/>
          <p:cNvSpPr>
            <a:spLocks noGrp="1" noChangeArrowheads="1"/>
          </p:cNvSpPr>
          <p:nvPr>
            <p:ph type="title"/>
          </p:nvPr>
        </p:nvSpPr>
        <p:spPr>
          <a:xfrm>
            <a:off x="228600" y="228600"/>
            <a:ext cx="8763000" cy="1143000"/>
          </a:xfrm>
        </p:spPr>
        <p:txBody>
          <a:bodyPr/>
          <a:lstStyle/>
          <a:p>
            <a:r>
              <a:rPr lang="en-GB"/>
              <a:t>Effect of C price on implementation</a:t>
            </a:r>
          </a:p>
        </p:txBody>
      </p:sp>
      <p:sp>
        <p:nvSpPr>
          <p:cNvPr id="211972" name="Text Box 4"/>
          <p:cNvSpPr txBox="1">
            <a:spLocks noChangeArrowheads="1"/>
          </p:cNvSpPr>
          <p:nvPr/>
        </p:nvSpPr>
        <p:spPr bwMode="auto">
          <a:xfrm>
            <a:off x="6477000" y="6248400"/>
            <a:ext cx="24897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solidFill>
                  <a:schemeClr val="accent2"/>
                </a:solidFill>
              </a:rPr>
              <a:t>Smith et al. (</a:t>
            </a:r>
            <a:r>
              <a:rPr lang="en-GB" dirty="0" smtClean="0">
                <a:solidFill>
                  <a:schemeClr val="accent2"/>
                </a:solidFill>
              </a:rPr>
              <a:t>2008)</a:t>
            </a:r>
            <a:endParaRPr lang="en-GB" dirty="0">
              <a:solidFill>
                <a:schemeClr val="accent2"/>
              </a:solidFill>
            </a:endParaRPr>
          </a:p>
        </p:txBody>
      </p:sp>
      <p:pic>
        <p:nvPicPr>
          <p:cNvPr id="211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341438"/>
            <a:ext cx="828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82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SPM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060575"/>
            <a:ext cx="8964613"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941388" y="333375"/>
            <a:ext cx="72310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r>
              <a:rPr lang="en-GB" sz="3200"/>
              <a:t>Global economic mitigation potential for </a:t>
            </a:r>
          </a:p>
          <a:p>
            <a:pPr algn="ctr" eaLnBrk="1" hangingPunct="1"/>
            <a:r>
              <a:rPr lang="en-GB" sz="3200"/>
              <a:t>different sectors at different carbon prices</a:t>
            </a:r>
            <a:endParaRPr lang="en-US" sz="3200"/>
          </a:p>
        </p:txBody>
      </p:sp>
      <p:sp>
        <p:nvSpPr>
          <p:cNvPr id="24581" name="Text Box 5"/>
          <p:cNvSpPr txBox="1">
            <a:spLocks noChangeArrowheads="1"/>
          </p:cNvSpPr>
          <p:nvPr/>
        </p:nvSpPr>
        <p:spPr bwMode="auto">
          <a:xfrm>
            <a:off x="6477000" y="6248400"/>
            <a:ext cx="2640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solidFill>
                  <a:schemeClr val="accent2"/>
                </a:solidFill>
              </a:rPr>
              <a:t>IPCC WGIII (2007)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title"/>
          </p:nvPr>
        </p:nvSpPr>
        <p:spPr>
          <a:xfrm>
            <a:off x="0" y="2514600"/>
            <a:ext cx="9144000" cy="1676400"/>
          </a:xfrm>
        </p:spPr>
        <p:txBody>
          <a:bodyPr/>
          <a:lstStyle/>
          <a:p>
            <a:pPr eaLnBrk="1" hangingPunct="1"/>
            <a:r>
              <a:rPr lang="en-GB" dirty="0" smtClean="0"/>
              <a:t>Agricultural GHG mitigation – demand-side measures</a:t>
            </a:r>
          </a:p>
        </p:txBody>
      </p:sp>
      <p:pic>
        <p:nvPicPr>
          <p:cNvPr id="20484" name="Picture 4" descr="wheatst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ornsoy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5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gkw-dis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5250"/>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Tracorn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91000"/>
            <a:ext cx="3429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7664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2"/>
          <p:cNvSpPr>
            <a:spLocks noGrp="1" noChangeArrowheads="1"/>
          </p:cNvSpPr>
          <p:nvPr>
            <p:ph type="title"/>
          </p:nvPr>
        </p:nvSpPr>
        <p:spPr>
          <a:xfrm>
            <a:off x="685800" y="152400"/>
            <a:ext cx="7772400" cy="685800"/>
          </a:xfrm>
        </p:spPr>
        <p:txBody>
          <a:bodyPr/>
          <a:lstStyle/>
          <a:p>
            <a:pPr eaLnBrk="1" hangingPunct="1"/>
            <a:r>
              <a:rPr lang="en-GB" dirty="0" smtClean="0"/>
              <a:t>Changed consumption patterns</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981075"/>
            <a:ext cx="5659438"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1025" y="4652963"/>
            <a:ext cx="44291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7"/>
          <p:cNvSpPr txBox="1">
            <a:spLocks noChangeArrowheads="1"/>
          </p:cNvSpPr>
          <p:nvPr/>
        </p:nvSpPr>
        <p:spPr bwMode="auto">
          <a:xfrm>
            <a:off x="611188" y="5229225"/>
            <a:ext cx="3714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t>Land based GHG emissions:</a:t>
            </a:r>
          </a:p>
        </p:txBody>
      </p:sp>
      <p:sp>
        <p:nvSpPr>
          <p:cNvPr id="19463" name="TextBox 8"/>
          <p:cNvSpPr txBox="1">
            <a:spLocks noChangeArrowheads="1"/>
          </p:cNvSpPr>
          <p:nvPr/>
        </p:nvSpPr>
        <p:spPr bwMode="auto">
          <a:xfrm>
            <a:off x="6048375" y="1412875"/>
            <a:ext cx="29162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t>Fewer animal products in global diet allows everyone to be fed, and land is available for energy and nature conservation</a:t>
            </a:r>
          </a:p>
        </p:txBody>
      </p:sp>
      <p:sp>
        <p:nvSpPr>
          <p:cNvPr id="19464" name="TextBox 9"/>
          <p:cNvSpPr txBox="1">
            <a:spLocks noChangeArrowheads="1"/>
          </p:cNvSpPr>
          <p:nvPr/>
        </p:nvSpPr>
        <p:spPr bwMode="auto">
          <a:xfrm>
            <a:off x="6289675" y="6381750"/>
            <a:ext cx="2746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dirty="0" err="1">
                <a:solidFill>
                  <a:schemeClr val="accent2"/>
                </a:solidFill>
              </a:rPr>
              <a:t>Stehfest</a:t>
            </a:r>
            <a:r>
              <a:rPr lang="en-GB" dirty="0">
                <a:solidFill>
                  <a:schemeClr val="accent2"/>
                </a:solidFill>
              </a:rPr>
              <a:t> et al. (2009)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3"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80864"/>
            <a:ext cx="7772400" cy="1347936"/>
          </a:xfrm>
        </p:spPr>
        <p:txBody>
          <a:bodyPr/>
          <a:lstStyle/>
          <a:p>
            <a:r>
              <a:rPr lang="en-GB" dirty="0" smtClean="0"/>
              <a:t>Mitigation potential from changing demand-side measures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955556427"/>
              </p:ext>
            </p:extLst>
          </p:nvPr>
        </p:nvGraphicFramePr>
        <p:xfrm>
          <a:off x="683568" y="1849196"/>
          <a:ext cx="7848872" cy="4203036"/>
        </p:xfrm>
        <a:graphic>
          <a:graphicData uri="http://schemas.openxmlformats.org/drawingml/2006/table">
            <a:tbl>
              <a:tblPr firstRow="1" firstCol="1" bandRow="1">
                <a:tableStyleId>{5C22544A-7EE6-4342-B048-85BDC9FD1C3A}</a:tableStyleId>
              </a:tblPr>
              <a:tblGrid>
                <a:gridCol w="1210839"/>
                <a:gridCol w="755563"/>
                <a:gridCol w="873565"/>
                <a:gridCol w="616417"/>
                <a:gridCol w="1261042"/>
                <a:gridCol w="1003894"/>
                <a:gridCol w="1003894"/>
                <a:gridCol w="1123658"/>
              </a:tblGrid>
              <a:tr h="1019170">
                <a:tc>
                  <a:txBody>
                    <a:bodyPr/>
                    <a:lstStyle/>
                    <a:p>
                      <a:pPr>
                        <a:lnSpc>
                          <a:spcPct val="115000"/>
                        </a:lnSpc>
                        <a:spcAft>
                          <a:spcPts val="0"/>
                        </a:spcAft>
                      </a:pPr>
                      <a:r>
                        <a:rPr lang="en-US" sz="1400" dirty="0">
                          <a:effectLst/>
                        </a:rPr>
                        <a:t>Cases</a:t>
                      </a:r>
                      <a:endParaRPr lang="en-GB" sz="1400" dirty="0">
                        <a:effectLst/>
                        <a:latin typeface="Consolas"/>
                        <a:ea typeface="Times New Roman"/>
                        <a:cs typeface="Times New Roman"/>
                      </a:endParaRPr>
                    </a:p>
                  </a:txBody>
                  <a:tcPr marL="68580" marR="68580" marT="0" marB="0"/>
                </a:tc>
                <a:tc>
                  <a:txBody>
                    <a:bodyPr/>
                    <a:lstStyle/>
                    <a:p>
                      <a:pPr algn="ctr">
                        <a:lnSpc>
                          <a:spcPct val="115000"/>
                        </a:lnSpc>
                        <a:spcAft>
                          <a:spcPts val="0"/>
                        </a:spcAft>
                      </a:pPr>
                      <a:r>
                        <a:rPr lang="en-US" sz="1400">
                          <a:effectLst/>
                        </a:rPr>
                        <a:t>Food crop area</a:t>
                      </a:r>
                      <a:endParaRPr lang="en-GB" sz="1400">
                        <a:effectLst/>
                        <a:latin typeface="Consolas"/>
                        <a:ea typeface="Times New Roman"/>
                        <a:cs typeface="Times New Roman"/>
                      </a:endParaRPr>
                    </a:p>
                  </a:txBody>
                  <a:tcPr marL="68580" marR="68580" marT="0" marB="0"/>
                </a:tc>
                <a:tc>
                  <a:txBody>
                    <a:bodyPr/>
                    <a:lstStyle/>
                    <a:p>
                      <a:pPr algn="ctr">
                        <a:lnSpc>
                          <a:spcPct val="115000"/>
                        </a:lnSpc>
                        <a:spcAft>
                          <a:spcPts val="0"/>
                        </a:spcAft>
                      </a:pPr>
                      <a:r>
                        <a:rPr lang="en-US" sz="1400">
                          <a:effectLst/>
                        </a:rPr>
                        <a:t>Livestock grazing area</a:t>
                      </a:r>
                      <a:endParaRPr lang="en-GB" sz="1400">
                        <a:effectLst/>
                        <a:latin typeface="Consolas"/>
                        <a:ea typeface="Times New Roman"/>
                        <a:cs typeface="Times New Roman"/>
                      </a:endParaRPr>
                    </a:p>
                  </a:txBody>
                  <a:tcPr marL="68580" marR="68580" marT="0" marB="0"/>
                </a:tc>
                <a:tc>
                  <a:txBody>
                    <a:bodyPr/>
                    <a:lstStyle/>
                    <a:p>
                      <a:pPr algn="ctr">
                        <a:lnSpc>
                          <a:spcPct val="115000"/>
                        </a:lnSpc>
                        <a:spcAft>
                          <a:spcPts val="0"/>
                        </a:spcAft>
                      </a:pPr>
                      <a:r>
                        <a:rPr lang="en-US" sz="1400">
                          <a:effectLst/>
                        </a:rPr>
                        <a:t>C sink on farm­land*</a:t>
                      </a:r>
                      <a:endParaRPr lang="en-GB" sz="1400">
                        <a:effectLst/>
                        <a:latin typeface="Consolas"/>
                        <a:ea typeface="Times New Roman"/>
                        <a:cs typeface="Times New Roman"/>
                      </a:endParaRPr>
                    </a:p>
                  </a:txBody>
                  <a:tcPr marL="68580" marR="68580" marT="0" marB="0"/>
                </a:tc>
                <a:tc>
                  <a:txBody>
                    <a:bodyPr/>
                    <a:lstStyle/>
                    <a:p>
                      <a:pPr algn="ctr">
                        <a:lnSpc>
                          <a:spcPct val="115000"/>
                        </a:lnSpc>
                        <a:spcAft>
                          <a:spcPts val="0"/>
                        </a:spcAft>
                      </a:pPr>
                      <a:r>
                        <a:rPr lang="en-US" sz="1400" dirty="0">
                          <a:effectLst/>
                        </a:rPr>
                        <a:t>Afforestation of spare land**,</a:t>
                      </a:r>
                      <a:r>
                        <a:rPr lang="en-US" sz="1400" baseline="30000" dirty="0">
                          <a:effectLst/>
                        </a:rPr>
                        <a:t>1</a:t>
                      </a:r>
                      <a:endParaRPr lang="en-GB" sz="1400" dirty="0">
                        <a:effectLst/>
                        <a:latin typeface="Consolas"/>
                        <a:ea typeface="Times New Roman"/>
                        <a:cs typeface="Times New Roman"/>
                      </a:endParaRPr>
                    </a:p>
                  </a:txBody>
                  <a:tcPr marL="68580" marR="68580" marT="0" marB="0"/>
                </a:tc>
                <a:tc>
                  <a:txBody>
                    <a:bodyPr/>
                    <a:lstStyle/>
                    <a:p>
                      <a:pPr algn="ctr">
                        <a:lnSpc>
                          <a:spcPct val="115000"/>
                        </a:lnSpc>
                        <a:spcAft>
                          <a:spcPts val="0"/>
                        </a:spcAft>
                      </a:pPr>
                      <a:r>
                        <a:rPr lang="en-US" sz="1400">
                          <a:effectLst/>
                        </a:rPr>
                        <a:t>Bioenergy on spare land**,</a:t>
                      </a:r>
                      <a:r>
                        <a:rPr lang="en-US" sz="1400" baseline="30000">
                          <a:effectLst/>
                        </a:rPr>
                        <a:t>2</a:t>
                      </a:r>
                      <a:endParaRPr lang="en-GB" sz="1400">
                        <a:effectLst/>
                        <a:latin typeface="Consolas"/>
                        <a:ea typeface="Times New Roman"/>
                        <a:cs typeface="Times New Roman"/>
                      </a:endParaRPr>
                    </a:p>
                  </a:txBody>
                  <a:tcPr marL="68580" marR="68580" marT="0" marB="0"/>
                </a:tc>
                <a:tc>
                  <a:txBody>
                    <a:bodyPr/>
                    <a:lstStyle/>
                    <a:p>
                      <a:pPr algn="ctr">
                        <a:lnSpc>
                          <a:spcPct val="115000"/>
                        </a:lnSpc>
                        <a:spcAft>
                          <a:spcPts val="0"/>
                        </a:spcAft>
                      </a:pPr>
                      <a:r>
                        <a:rPr lang="en-US" sz="1400">
                          <a:effectLst/>
                        </a:rPr>
                        <a:t>Total mitigation potential</a:t>
                      </a:r>
                      <a:endParaRPr lang="en-GB" sz="1400">
                        <a:effectLst/>
                        <a:latin typeface="Consolas"/>
                        <a:ea typeface="Times New Roman"/>
                        <a:cs typeface="Times New Roman"/>
                      </a:endParaRPr>
                    </a:p>
                  </a:txBody>
                  <a:tcPr marL="68580" marR="68580" marT="0" marB="0"/>
                </a:tc>
                <a:tc>
                  <a:txBody>
                    <a:bodyPr/>
                    <a:lstStyle/>
                    <a:p>
                      <a:pPr algn="ctr">
                        <a:lnSpc>
                          <a:spcPct val="115000"/>
                        </a:lnSpc>
                        <a:spcAft>
                          <a:spcPts val="0"/>
                        </a:spcAft>
                      </a:pPr>
                      <a:r>
                        <a:rPr lang="en-US" sz="1400">
                          <a:effectLst/>
                        </a:rPr>
                        <a:t>Difference in mitigation from Reference case</a:t>
                      </a:r>
                      <a:endParaRPr lang="en-GB" sz="1400">
                        <a:effectLst/>
                        <a:latin typeface="Consolas"/>
                        <a:ea typeface="Times New Roman"/>
                        <a:cs typeface="Times New Roman"/>
                      </a:endParaRPr>
                    </a:p>
                  </a:txBody>
                  <a:tcPr marL="68580" marR="68580" marT="0" marB="0"/>
                </a:tc>
              </a:tr>
              <a:tr h="449496">
                <a:tc>
                  <a:txBody>
                    <a:bodyPr/>
                    <a:lstStyle/>
                    <a:p>
                      <a:pPr>
                        <a:lnSpc>
                          <a:spcPct val="115000"/>
                        </a:lnSpc>
                        <a:spcAft>
                          <a:spcPts val="0"/>
                        </a:spcAft>
                      </a:pPr>
                      <a:r>
                        <a:rPr lang="en-US" sz="1400">
                          <a:effectLst/>
                        </a:rPr>
                        <a:t> </a:t>
                      </a:r>
                      <a:endParaRPr lang="en-GB" sz="1400">
                        <a:effectLst/>
                        <a:latin typeface="Consolas"/>
                        <a:ea typeface="Times New Roman"/>
                        <a:cs typeface="Times New Roman"/>
                      </a:endParaRPr>
                    </a:p>
                  </a:txBody>
                  <a:tcPr marL="68580" marR="68580" marT="0" marB="0"/>
                </a:tc>
                <a:tc gridSpan="2">
                  <a:txBody>
                    <a:bodyPr/>
                    <a:lstStyle/>
                    <a:p>
                      <a:pPr algn="ctr">
                        <a:lnSpc>
                          <a:spcPct val="115000"/>
                        </a:lnSpc>
                        <a:spcAft>
                          <a:spcPts val="0"/>
                        </a:spcAft>
                      </a:pPr>
                      <a:r>
                        <a:rPr lang="en-US" sz="1400">
                          <a:effectLst/>
                        </a:rPr>
                        <a:t>[Gha]</a:t>
                      </a:r>
                      <a:endParaRPr lang="en-GB" sz="1400">
                        <a:effectLst/>
                        <a:latin typeface="Consolas"/>
                        <a:ea typeface="Times New Roman"/>
                        <a:cs typeface="Times New Roman"/>
                      </a:endParaRPr>
                    </a:p>
                  </a:txBody>
                  <a:tcPr marL="68580" marR="68580" marT="0" marB="0"/>
                </a:tc>
                <a:tc hMerge="1">
                  <a:txBody>
                    <a:bodyPr/>
                    <a:lstStyle/>
                    <a:p>
                      <a:endParaRPr lang="en-GB"/>
                    </a:p>
                  </a:txBody>
                  <a:tcPr/>
                </a:tc>
                <a:tc gridSpan="4">
                  <a:txBody>
                    <a:bodyPr/>
                    <a:lstStyle/>
                    <a:p>
                      <a:pPr algn="ctr">
                        <a:lnSpc>
                          <a:spcPct val="115000"/>
                        </a:lnSpc>
                        <a:spcAft>
                          <a:spcPts val="0"/>
                        </a:spcAft>
                      </a:pPr>
                      <a:r>
                        <a:rPr lang="en-US" sz="1400">
                          <a:effectLst/>
                        </a:rPr>
                        <a:t>GtCO</a:t>
                      </a:r>
                      <a:r>
                        <a:rPr lang="en-US" sz="1400" baseline="-25000">
                          <a:effectLst/>
                        </a:rPr>
                        <a:t>2</a:t>
                      </a:r>
                      <a:r>
                        <a:rPr lang="en-US" sz="1400">
                          <a:effectLst/>
                        </a:rPr>
                        <a:t>eq.yr</a:t>
                      </a:r>
                      <a:r>
                        <a:rPr lang="en-US" sz="1400" baseline="30000">
                          <a:effectLst/>
                        </a:rPr>
                        <a:t>-1</a:t>
                      </a:r>
                      <a:endParaRPr lang="en-GB" sz="1400">
                        <a:effectLst/>
                        <a:latin typeface="Consolas"/>
                        <a:ea typeface="Times New Roman"/>
                        <a:cs typeface="Times New Roman"/>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lnSpc>
                          <a:spcPct val="115000"/>
                        </a:lnSpc>
                        <a:spcAft>
                          <a:spcPts val="0"/>
                        </a:spcAft>
                      </a:pPr>
                      <a:r>
                        <a:rPr lang="en-US" sz="1400">
                          <a:effectLst/>
                        </a:rPr>
                        <a:t> </a:t>
                      </a:r>
                      <a:endParaRPr lang="en-GB" sz="1400">
                        <a:effectLst/>
                        <a:latin typeface="Consolas"/>
                        <a:ea typeface="Times New Roman"/>
                        <a:cs typeface="Times New Roman"/>
                      </a:endParaRPr>
                    </a:p>
                  </a:txBody>
                  <a:tcPr marL="68580" marR="68580" marT="0" marB="0"/>
                </a:tc>
              </a:tr>
              <a:tr h="383773">
                <a:tc>
                  <a:txBody>
                    <a:bodyPr/>
                    <a:lstStyle/>
                    <a:p>
                      <a:pPr>
                        <a:lnSpc>
                          <a:spcPct val="115000"/>
                        </a:lnSpc>
                        <a:spcAft>
                          <a:spcPts val="0"/>
                        </a:spcAft>
                      </a:pPr>
                      <a:r>
                        <a:rPr lang="en-US" sz="1400">
                          <a:effectLst/>
                        </a:rPr>
                        <a:t>Reference</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1.60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4.07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3.5</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6.1</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1.2-9.4</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4.6-12.9</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0</a:t>
                      </a:r>
                      <a:endParaRPr lang="en-GB" sz="1400">
                        <a:effectLst/>
                        <a:latin typeface="Consolas"/>
                        <a:ea typeface="Times New Roman"/>
                        <a:cs typeface="Times New Roman"/>
                      </a:endParaRPr>
                    </a:p>
                  </a:txBody>
                  <a:tcPr marL="68580" marR="68580" marT="0" marB="0"/>
                </a:tc>
              </a:tr>
              <a:tr h="383773">
                <a:tc>
                  <a:txBody>
                    <a:bodyPr/>
                    <a:lstStyle/>
                    <a:p>
                      <a:pPr>
                        <a:lnSpc>
                          <a:spcPct val="115000"/>
                        </a:lnSpc>
                        <a:spcAft>
                          <a:spcPts val="0"/>
                        </a:spcAft>
                      </a:pPr>
                      <a:r>
                        <a:rPr lang="en-US" sz="1400">
                          <a:effectLst/>
                        </a:rPr>
                        <a:t>Diet change</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1.38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3.87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3.2</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11.0</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2.1-17.0</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5.3-20.2</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0.7-7.3</a:t>
                      </a:r>
                      <a:endParaRPr lang="en-GB" sz="1400">
                        <a:effectLst/>
                        <a:latin typeface="Consolas"/>
                        <a:ea typeface="Times New Roman"/>
                        <a:cs typeface="Times New Roman"/>
                      </a:endParaRPr>
                    </a:p>
                  </a:txBody>
                  <a:tcPr marL="68580" marR="68580" marT="0" marB="0"/>
                </a:tc>
              </a:tr>
              <a:tr h="383773">
                <a:tc>
                  <a:txBody>
                    <a:bodyPr/>
                    <a:lstStyle/>
                    <a:p>
                      <a:pPr>
                        <a:lnSpc>
                          <a:spcPct val="115000"/>
                        </a:lnSpc>
                        <a:spcAft>
                          <a:spcPts val="0"/>
                        </a:spcAft>
                      </a:pPr>
                      <a:r>
                        <a:rPr lang="en-US" sz="1400">
                          <a:effectLst/>
                        </a:rPr>
                        <a:t>Yield growth</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1.49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4.06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3.4</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7.3</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1.4-11.4</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4.8-14.8</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0.2-1.9</a:t>
                      </a:r>
                      <a:endParaRPr lang="en-GB" sz="1400">
                        <a:effectLst/>
                        <a:latin typeface="Consolas"/>
                        <a:ea typeface="Times New Roman"/>
                        <a:cs typeface="Times New Roman"/>
                      </a:endParaRPr>
                    </a:p>
                  </a:txBody>
                  <a:tcPr marL="68580" marR="68580" marT="0" marB="0"/>
                </a:tc>
              </a:tr>
              <a:tr h="500900">
                <a:tc>
                  <a:txBody>
                    <a:bodyPr/>
                    <a:lstStyle/>
                    <a:p>
                      <a:pPr>
                        <a:lnSpc>
                          <a:spcPct val="115000"/>
                        </a:lnSpc>
                        <a:spcAft>
                          <a:spcPts val="0"/>
                        </a:spcAft>
                      </a:pPr>
                      <a:r>
                        <a:rPr lang="en-US" sz="1400">
                          <a:effectLst/>
                        </a:rPr>
                        <a:t>Feeding efficiency</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1.53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4.04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3.4</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7.2</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1.4-11-1</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4.8-14.5</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0.2-1.6</a:t>
                      </a:r>
                      <a:endParaRPr lang="en-GB" sz="1400">
                        <a:effectLst/>
                        <a:latin typeface="Consolas"/>
                        <a:ea typeface="Times New Roman"/>
                        <a:cs typeface="Times New Roman"/>
                      </a:endParaRPr>
                    </a:p>
                  </a:txBody>
                  <a:tcPr marL="68580" marR="68580" marT="0" marB="0"/>
                </a:tc>
              </a:tr>
              <a:tr h="383773">
                <a:tc>
                  <a:txBody>
                    <a:bodyPr/>
                    <a:lstStyle/>
                    <a:p>
                      <a:pPr>
                        <a:lnSpc>
                          <a:spcPct val="115000"/>
                        </a:lnSpc>
                        <a:spcAft>
                          <a:spcPts val="0"/>
                        </a:spcAft>
                      </a:pPr>
                      <a:r>
                        <a:rPr lang="en-US" sz="1400">
                          <a:effectLst/>
                        </a:rPr>
                        <a:t>Waste reduction</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1.50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3.82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3.3</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10.1</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1.9-15.6</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5.2-18.9</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0.6-6.0</a:t>
                      </a:r>
                      <a:endParaRPr lang="en-GB" sz="1400">
                        <a:effectLst/>
                        <a:latin typeface="Consolas"/>
                        <a:ea typeface="Times New Roman"/>
                        <a:cs typeface="Times New Roman"/>
                      </a:endParaRPr>
                    </a:p>
                  </a:txBody>
                  <a:tcPr marL="68580" marR="68580" marT="0" marB="0"/>
                </a:tc>
              </a:tr>
              <a:tr h="383773">
                <a:tc>
                  <a:txBody>
                    <a:bodyPr/>
                    <a:lstStyle/>
                    <a:p>
                      <a:pPr>
                        <a:lnSpc>
                          <a:spcPct val="115000"/>
                        </a:lnSpc>
                        <a:spcAft>
                          <a:spcPts val="0"/>
                        </a:spcAft>
                      </a:pPr>
                      <a:r>
                        <a:rPr lang="en-US" sz="1400">
                          <a:effectLst/>
                        </a:rPr>
                        <a:t>Combined</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1.21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3.58 </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2.9</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16.5</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3.2-25.6</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a:effectLst/>
                        </a:rPr>
                        <a:t>6.1-28.5</a:t>
                      </a:r>
                      <a:endParaRPr lang="en-GB" sz="1400">
                        <a:effectLst/>
                        <a:latin typeface="Consolas"/>
                        <a:ea typeface="Times New Roman"/>
                        <a:cs typeface="Times New Roman"/>
                      </a:endParaRPr>
                    </a:p>
                  </a:txBody>
                  <a:tcPr marL="68580" marR="68580" marT="0" marB="0"/>
                </a:tc>
                <a:tc>
                  <a:txBody>
                    <a:bodyPr/>
                    <a:lstStyle/>
                    <a:p>
                      <a:pPr algn="r">
                        <a:lnSpc>
                          <a:spcPct val="115000"/>
                        </a:lnSpc>
                        <a:spcAft>
                          <a:spcPts val="0"/>
                        </a:spcAft>
                      </a:pPr>
                      <a:r>
                        <a:rPr lang="en-US" sz="1400" dirty="0">
                          <a:effectLst/>
                        </a:rPr>
                        <a:t>1.5-15.6</a:t>
                      </a:r>
                      <a:endParaRPr lang="en-GB" sz="1400" dirty="0">
                        <a:effectLst/>
                        <a:latin typeface="Consolas"/>
                        <a:ea typeface="Times New Roman"/>
                        <a:cs typeface="Times New Roman"/>
                      </a:endParaRPr>
                    </a:p>
                  </a:txBody>
                  <a:tcPr marL="68580" marR="68580" marT="0" marB="0"/>
                </a:tc>
              </a:tr>
            </a:tbl>
          </a:graphicData>
        </a:graphic>
      </p:graphicFrame>
      <p:sp>
        <p:nvSpPr>
          <p:cNvPr id="4" name="Text Box 4"/>
          <p:cNvSpPr txBox="1">
            <a:spLocks noChangeArrowheads="1"/>
          </p:cNvSpPr>
          <p:nvPr/>
        </p:nvSpPr>
        <p:spPr bwMode="auto">
          <a:xfrm>
            <a:off x="6477000" y="6279703"/>
            <a:ext cx="26436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accent2"/>
                </a:solidFill>
                <a:latin typeface="Times New Roman" pitchFamily="18" charset="0"/>
                <a:cs typeface="Times New Roman" pitchFamily="18" charset="0"/>
              </a:rPr>
              <a:t>Smith et al. (</a:t>
            </a:r>
            <a:r>
              <a:rPr lang="en-GB" sz="2400" dirty="0" smtClean="0">
                <a:solidFill>
                  <a:schemeClr val="accent2"/>
                </a:solidFill>
                <a:latin typeface="Times New Roman" pitchFamily="18" charset="0"/>
                <a:cs typeface="Times New Roman" pitchFamily="18" charset="0"/>
              </a:rPr>
              <a:t>2013b)</a:t>
            </a:r>
            <a:endParaRPr lang="en-GB" sz="240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79758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228600" y="115888"/>
            <a:ext cx="8763000" cy="968375"/>
          </a:xfrm>
        </p:spPr>
        <p:txBody>
          <a:bodyPr/>
          <a:lstStyle/>
          <a:p>
            <a:pPr eaLnBrk="1" hangingPunct="1"/>
            <a:r>
              <a:rPr lang="en-GB" smtClean="0"/>
              <a:t>New estimates since IPCC AR4</a:t>
            </a:r>
          </a:p>
        </p:txBody>
      </p:sp>
      <p:pic>
        <p:nvPicPr>
          <p:cNvPr id="92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25538"/>
            <a:ext cx="8856662"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4"/>
          <p:cNvSpPr txBox="1">
            <a:spLocks noChangeArrowheads="1"/>
          </p:cNvSpPr>
          <p:nvPr/>
        </p:nvSpPr>
        <p:spPr bwMode="auto">
          <a:xfrm>
            <a:off x="6477000" y="6279703"/>
            <a:ext cx="2626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accent2"/>
                </a:solidFill>
                <a:latin typeface="Times New Roman" pitchFamily="18" charset="0"/>
                <a:cs typeface="Times New Roman" pitchFamily="18" charset="0"/>
              </a:rPr>
              <a:t>Smith et al. (</a:t>
            </a:r>
            <a:r>
              <a:rPr lang="en-GB" sz="2400" dirty="0" smtClean="0">
                <a:solidFill>
                  <a:schemeClr val="accent2"/>
                </a:solidFill>
                <a:latin typeface="Times New Roman" pitchFamily="18" charset="0"/>
                <a:cs typeface="Times New Roman" pitchFamily="18" charset="0"/>
              </a:rPr>
              <a:t>2013a)</a:t>
            </a:r>
            <a:endParaRPr lang="en-GB" sz="240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464019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a:xfrm>
            <a:off x="685800" y="152400"/>
            <a:ext cx="7772400" cy="685800"/>
          </a:xfrm>
        </p:spPr>
        <p:txBody>
          <a:bodyPr/>
          <a:lstStyle/>
          <a:p>
            <a:pPr eaLnBrk="1" hangingPunct="1"/>
            <a:r>
              <a:rPr lang="en-GB" dirty="0" smtClean="0"/>
              <a:t>Conclusions</a:t>
            </a:r>
          </a:p>
        </p:txBody>
      </p:sp>
      <p:sp>
        <p:nvSpPr>
          <p:cNvPr id="30724" name="Rectangle 3"/>
          <p:cNvSpPr>
            <a:spLocks noGrp="1" noChangeArrowheads="1"/>
          </p:cNvSpPr>
          <p:nvPr>
            <p:ph type="body" idx="1"/>
          </p:nvPr>
        </p:nvSpPr>
        <p:spPr>
          <a:xfrm>
            <a:off x="0" y="981075"/>
            <a:ext cx="9036050" cy="5543550"/>
          </a:xfrm>
        </p:spPr>
        <p:txBody>
          <a:bodyPr/>
          <a:lstStyle/>
          <a:p>
            <a:pPr eaLnBrk="1" hangingPunct="1">
              <a:lnSpc>
                <a:spcPct val="80000"/>
              </a:lnSpc>
            </a:pPr>
            <a:r>
              <a:rPr lang="en-GB" sz="2800" dirty="0" smtClean="0"/>
              <a:t>Significant, cost-competitive mitigation potential in the AFOLU sector – in agriculture about 90% of this potential is from soil C sequestration</a:t>
            </a:r>
          </a:p>
          <a:p>
            <a:pPr eaLnBrk="1" hangingPunct="1">
              <a:lnSpc>
                <a:spcPct val="80000"/>
              </a:lnSpc>
            </a:pPr>
            <a:r>
              <a:rPr lang="en-GB" sz="2800" dirty="0" smtClean="0"/>
              <a:t>Food supply needs to be increased whilst reducing environmental impact of agriculture</a:t>
            </a:r>
          </a:p>
          <a:p>
            <a:pPr eaLnBrk="1" hangingPunct="1">
              <a:lnSpc>
                <a:spcPct val="80000"/>
              </a:lnSpc>
            </a:pPr>
            <a:r>
              <a:rPr lang="en-GB" sz="2800" dirty="0" smtClean="0"/>
              <a:t>Need to find options and policies that co-deliver improved food security and GHG mitigation – they do exist</a:t>
            </a:r>
          </a:p>
          <a:p>
            <a:pPr eaLnBrk="1" hangingPunct="1">
              <a:lnSpc>
                <a:spcPct val="80000"/>
              </a:lnSpc>
            </a:pPr>
            <a:r>
              <a:rPr lang="en-GB" sz="2800" dirty="0" smtClean="0"/>
              <a:t>Some promising supply-side measures (e.g. efficiency improvements) improve food security and GHG mitigation</a:t>
            </a:r>
          </a:p>
          <a:p>
            <a:pPr eaLnBrk="1" hangingPunct="1">
              <a:lnSpc>
                <a:spcPct val="80000"/>
              </a:lnSpc>
            </a:pPr>
            <a:r>
              <a:rPr lang="en-GB" sz="2800" dirty="0" smtClean="0"/>
              <a:t>Demand-side measures (e.g. changing diets, waste reduction) are under-researched, for food security and for GHG mitigation</a:t>
            </a:r>
          </a:p>
          <a:p>
            <a:pPr eaLnBrk="1" hangingPunct="1">
              <a:lnSpc>
                <a:spcPct val="80000"/>
              </a:lnSpc>
            </a:pPr>
            <a:r>
              <a:rPr lang="en-GB" sz="2800" dirty="0" smtClean="0"/>
              <a:t>More research needed on the economic potential of demand-side measures, and on how to effect behavioural change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8" descr="wheatstubble"/>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a:xfrm>
            <a:off x="2771775" y="404663"/>
            <a:ext cx="3543300" cy="824061"/>
          </a:xfrm>
        </p:spPr>
        <p:txBody>
          <a:bodyPr/>
          <a:lstStyle/>
          <a:p>
            <a:pPr eaLnBrk="1" hangingPunct="1"/>
            <a:r>
              <a:rPr lang="en-GB" b="1" dirty="0" smtClean="0"/>
              <a:t>Food Security</a:t>
            </a:r>
          </a:p>
        </p:txBody>
      </p:sp>
      <p:sp>
        <p:nvSpPr>
          <p:cNvPr id="1029" name="Rectangle 3"/>
          <p:cNvSpPr>
            <a:spLocks noGrp="1" noChangeArrowheads="1"/>
          </p:cNvSpPr>
          <p:nvPr>
            <p:ph type="body" idx="1"/>
          </p:nvPr>
        </p:nvSpPr>
        <p:spPr>
          <a:xfrm>
            <a:off x="630238" y="1747838"/>
            <a:ext cx="7862887" cy="4983162"/>
          </a:xfrm>
        </p:spPr>
        <p:txBody>
          <a:bodyPr/>
          <a:lstStyle/>
          <a:p>
            <a:pPr marL="0" indent="0" eaLnBrk="1" hangingPunct="1">
              <a:buFontTx/>
              <a:buNone/>
            </a:pPr>
            <a:r>
              <a:rPr lang="en-GB" sz="2800" smtClean="0"/>
              <a:t>“… exists when all people, at all times, have physical and economic access to sufficient, safe, and nutritious food to meet their dietary needs and food preferences for an active and healthy life”.</a:t>
            </a:r>
          </a:p>
          <a:p>
            <a:pPr marL="0" indent="0" eaLnBrk="1" hangingPunct="1">
              <a:buFontTx/>
              <a:buNone/>
            </a:pPr>
            <a:endParaRPr lang="en-GB" sz="2800" smtClean="0"/>
          </a:p>
          <a:p>
            <a:pPr marL="0" indent="0" algn="r" eaLnBrk="1" hangingPunct="1">
              <a:buFontTx/>
              <a:buNone/>
            </a:pPr>
            <a:r>
              <a:rPr lang="en-GB" sz="2800" i="1" smtClean="0"/>
              <a:t>(definition from the 1996 World Food Summit)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p:cNvSpPr>
            <a:spLocks noGrp="1" noChangeArrowheads="1"/>
          </p:cNvSpPr>
          <p:nvPr>
            <p:ph type="title"/>
          </p:nvPr>
        </p:nvSpPr>
        <p:spPr>
          <a:xfrm>
            <a:off x="762000" y="2819400"/>
            <a:ext cx="7772400" cy="1143000"/>
          </a:xfrm>
        </p:spPr>
        <p:txBody>
          <a:bodyPr/>
          <a:lstStyle/>
          <a:p>
            <a:pPr eaLnBrk="1" hangingPunct="1"/>
            <a:r>
              <a:rPr lang="en-GB" smtClean="0"/>
              <a:t>Thank you for your attention</a:t>
            </a:r>
          </a:p>
        </p:txBody>
      </p:sp>
      <p:pic>
        <p:nvPicPr>
          <p:cNvPr id="32772" name="Picture 3" descr="wheatst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767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4" descr="cornsoy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5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gkw-dis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5250"/>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descr="Tracorn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32263"/>
            <a:ext cx="3429000" cy="257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684213" y="404813"/>
            <a:ext cx="7772400" cy="771525"/>
          </a:xfrm>
        </p:spPr>
        <p:txBody>
          <a:bodyPr/>
          <a:lstStyle/>
          <a:p>
            <a:pPr eaLnBrk="1" hangingPunct="1"/>
            <a:r>
              <a:rPr lang="en-GB" smtClean="0"/>
              <a:t>World hunger</a:t>
            </a:r>
            <a:endParaRPr lang="en-US" smtClean="0"/>
          </a:p>
        </p:txBody>
      </p:sp>
      <p:pic>
        <p:nvPicPr>
          <p:cNvPr id="8196" name="Picture 3" descr="FAO Hunger Map Aug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1341438"/>
            <a:ext cx="6249987" cy="4687887"/>
          </a:xfrm>
          <a:noFill/>
        </p:spPr>
      </p:pic>
      <p:sp>
        <p:nvSpPr>
          <p:cNvPr id="8197" name="Text Box 5"/>
          <p:cNvSpPr txBox="1">
            <a:spLocks noChangeArrowheads="1"/>
          </p:cNvSpPr>
          <p:nvPr/>
        </p:nvSpPr>
        <p:spPr bwMode="auto">
          <a:xfrm>
            <a:off x="4933950" y="6381750"/>
            <a:ext cx="4103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dirty="0"/>
              <a:t>Slide from Peter Gregory, </a:t>
            </a:r>
            <a:r>
              <a:rPr lang="en-GB" dirty="0" smtClean="0"/>
              <a:t>EMR</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10243" name="Subtitle 2"/>
          <p:cNvSpPr>
            <a:spLocks noGrp="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10244" name="Picture 3" descr="MCWorldAtTable-chad-darfur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0"/>
            <a:ext cx="10729913" cy="6818313"/>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292725" y="6211888"/>
            <a:ext cx="4786313" cy="646112"/>
          </a:xfrm>
          <a:prstGeom prst="rect">
            <a:avLst/>
          </a:prstGeom>
          <a:solidFill>
            <a:schemeClr val="bg1">
              <a:lumMod val="95000"/>
            </a:schemeClr>
          </a:solidFill>
        </p:spPr>
        <p:txBody>
          <a:bodyPr>
            <a:spAutoFit/>
          </a:bodyPr>
          <a:lstStyle/>
          <a:p>
            <a:pPr fontAlgn="auto">
              <a:spcBef>
                <a:spcPts val="0"/>
              </a:spcBef>
              <a:spcAft>
                <a:spcPts val="0"/>
              </a:spcAft>
              <a:defRPr/>
            </a:pPr>
            <a:r>
              <a:rPr lang="en-GB" dirty="0">
                <a:latin typeface="+mn-lt"/>
                <a:cs typeface="+mn-cs"/>
              </a:rPr>
              <a:t>Source: © 2005 PETER MENZEL PHOTOGRAPHY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idx="4294967295"/>
          </p:nvPr>
        </p:nvSpPr>
        <p:spPr>
          <a:xfrm>
            <a:off x="685800" y="2130425"/>
            <a:ext cx="7772400" cy="1470025"/>
          </a:xfrm>
        </p:spPr>
        <p:txBody>
          <a:bodyPr/>
          <a:lstStyle/>
          <a:p>
            <a:pPr eaLnBrk="1" hangingPunct="1"/>
            <a:endParaRPr lang="en-US" smtClean="0"/>
          </a:p>
        </p:txBody>
      </p:sp>
      <p:sp>
        <p:nvSpPr>
          <p:cNvPr id="11267" name="Subtitle 2"/>
          <p:cNvSpPr>
            <a:spLocks noGrp="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11268" name="Picture 3" descr="MCWorldAtTable_Germany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77388"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257925"/>
            <a:ext cx="4786313" cy="646113"/>
          </a:xfrm>
          <a:prstGeom prst="rect">
            <a:avLst/>
          </a:prstGeom>
          <a:solidFill>
            <a:schemeClr val="bg1">
              <a:lumMod val="95000"/>
            </a:schemeClr>
          </a:solidFill>
        </p:spPr>
        <p:txBody>
          <a:bodyPr>
            <a:spAutoFit/>
          </a:bodyPr>
          <a:lstStyle/>
          <a:p>
            <a:pPr fontAlgn="auto">
              <a:spcBef>
                <a:spcPts val="0"/>
              </a:spcBef>
              <a:spcAft>
                <a:spcPts val="0"/>
              </a:spcAft>
              <a:defRPr/>
            </a:pPr>
            <a:r>
              <a:rPr lang="en-GB" dirty="0">
                <a:latin typeface="+mn-lt"/>
                <a:cs typeface="+mn-cs"/>
              </a:rPr>
              <a:t>Source: © 2005 PETER MENZEL PHOTOGRAPHY</a:t>
            </a:r>
          </a:p>
        </p:txBody>
      </p:sp>
      <p:sp>
        <p:nvSpPr>
          <p:cNvPr id="11270"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Calibri" pitchFamily="34" charset="0"/>
            </a:endParaRPr>
          </a:p>
        </p:txBody>
      </p:sp>
      <p:sp>
        <p:nvSpPr>
          <p:cNvPr id="11271" name="Rectangle 10"/>
          <p:cNvSpPr>
            <a:spLocks noChangeArrowheads="1"/>
          </p:cNvSpPr>
          <p:nvPr/>
        </p:nvSpPr>
        <p:spPr bwMode="auto">
          <a:xfrm>
            <a:off x="2836863" y="2944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GB" sz="900">
                <a:solidFill>
                  <a:srgbClr val="CCCCFF"/>
                </a:solidFill>
                <a:latin typeface="Calibri" pitchFamily="34" charset="0"/>
              </a:rPr>
              <a:t>©</a:t>
            </a:r>
            <a:r>
              <a:rPr lang="en-GB" sz="900">
                <a:solidFill>
                  <a:srgbClr val="CCCCFF"/>
                </a:solidFill>
                <a:latin typeface="Times" pitchFamily="18" charset="0"/>
              </a:rPr>
              <a:t> </a:t>
            </a:r>
            <a:r>
              <a:rPr lang="en-GB" sz="900">
                <a:solidFill>
                  <a:srgbClr val="000000"/>
                </a:solidFill>
                <a:latin typeface="Times" pitchFamily="18" charset="0"/>
              </a:rPr>
              <a:t>2005 PETER MENZEL PHOTOGRAPHY</a:t>
            </a:r>
            <a:endParaRPr lang="en-GB" sz="900">
              <a:solidFill>
                <a:srgbClr val="CCCCFF"/>
              </a:solidFill>
              <a:latin typeface="Times" pitchFamily="18" charset="0"/>
            </a:endParaRPr>
          </a:p>
          <a:p>
            <a:pPr eaLnBrk="0" hangingPunct="0"/>
            <a:endParaRPr lang="en-GB">
              <a:latin typeface="Calibri" pitchFamily="34" charset="0"/>
            </a:endParaRPr>
          </a:p>
        </p:txBody>
      </p:sp>
      <p:sp>
        <p:nvSpPr>
          <p:cNvPr id="11272" name="Rectangle 11"/>
          <p:cNvSpPr>
            <a:spLocks noChangeArrowheads="1"/>
          </p:cNvSpPr>
          <p:nvPr/>
        </p:nvSpPr>
        <p:spPr bwMode="auto">
          <a:xfrm>
            <a:off x="2951163" y="2944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GB" sz="900">
                <a:solidFill>
                  <a:srgbClr val="CCCCFF"/>
                </a:solidFill>
                <a:latin typeface="Times" pitchFamily="18" charset="0"/>
              </a:rPr>
              <a:t>2005 PETER MENZEL PHOTOGRAPHY</a:t>
            </a:r>
            <a:endParaRPr lang="en-GB">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p:cNvSpPr>
            <a:spLocks noGrp="1" noChangeArrowheads="1"/>
          </p:cNvSpPr>
          <p:nvPr>
            <p:ph type="title"/>
          </p:nvPr>
        </p:nvSpPr>
        <p:spPr>
          <a:xfrm>
            <a:off x="0" y="2514600"/>
            <a:ext cx="9144000" cy="1676400"/>
          </a:xfrm>
        </p:spPr>
        <p:txBody>
          <a:bodyPr/>
          <a:lstStyle/>
          <a:p>
            <a:pPr eaLnBrk="1" hangingPunct="1"/>
            <a:r>
              <a:rPr lang="en-GB" smtClean="0"/>
              <a:t>Population growth and dietary change</a:t>
            </a:r>
          </a:p>
        </p:txBody>
      </p:sp>
      <p:pic>
        <p:nvPicPr>
          <p:cNvPr id="12292" name="Picture 4" descr="wheatstub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ornsoy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52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gkw-disc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5250"/>
            <a:ext cx="3581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Tracorn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91000"/>
            <a:ext cx="3429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68313" y="0"/>
            <a:ext cx="8229600" cy="1143000"/>
          </a:xfrm>
        </p:spPr>
        <p:txBody>
          <a:bodyPr/>
          <a:lstStyle/>
          <a:p>
            <a:pPr eaLnBrk="1" hangingPunct="1"/>
            <a:endParaRPr lang="en-US" sz="4000" smtClean="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0"/>
            <a:ext cx="76327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75" y="-134938"/>
            <a:ext cx="9523413"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1258888" y="3141663"/>
            <a:ext cx="32335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sz="3200">
                <a:latin typeface="+mj-lt"/>
              </a:rPr>
              <a:t>~ 3 billion in 1960</a:t>
            </a:r>
          </a:p>
        </p:txBody>
      </p:sp>
      <p:sp>
        <p:nvSpPr>
          <p:cNvPr id="14" name="TextBox 13"/>
          <p:cNvSpPr txBox="1">
            <a:spLocks noChangeArrowheads="1"/>
          </p:cNvSpPr>
          <p:nvPr/>
        </p:nvSpPr>
        <p:spPr bwMode="auto">
          <a:xfrm>
            <a:off x="2268538" y="1412875"/>
            <a:ext cx="45007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sz="3200" dirty="0">
                <a:latin typeface="+mj-lt"/>
              </a:rPr>
              <a:t>~7 billion </a:t>
            </a:r>
            <a:r>
              <a:rPr lang="en-GB" sz="3200" dirty="0" smtClean="0">
                <a:latin typeface="+mj-lt"/>
              </a:rPr>
              <a:t>in October </a:t>
            </a:r>
            <a:r>
              <a:rPr lang="en-GB" sz="3200" dirty="0">
                <a:latin typeface="+mj-lt"/>
              </a:rPr>
              <a:t>2011</a:t>
            </a:r>
          </a:p>
        </p:txBody>
      </p:sp>
      <p:cxnSp>
        <p:nvCxnSpPr>
          <p:cNvPr id="16" name="Straight Arrow Connector 15"/>
          <p:cNvCxnSpPr/>
          <p:nvPr/>
        </p:nvCxnSpPr>
        <p:spPr>
          <a:xfrm>
            <a:off x="6804025" y="1916113"/>
            <a:ext cx="647700" cy="36036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16463" y="3429000"/>
            <a:ext cx="1439862" cy="57626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724525" y="2565400"/>
            <a:ext cx="1368425" cy="2159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2195513" y="2205038"/>
            <a:ext cx="3078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sz="3200">
                <a:latin typeface="+mj-lt"/>
              </a:rPr>
              <a:t>~6 billion 1997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4"/>
          <p:cNvSpPr>
            <a:spLocks noGrp="1" noChangeArrowheads="1"/>
          </p:cNvSpPr>
          <p:nvPr>
            <p:ph type="title"/>
          </p:nvPr>
        </p:nvSpPr>
        <p:spPr>
          <a:xfrm>
            <a:off x="827088" y="115888"/>
            <a:ext cx="7772400" cy="1143000"/>
          </a:xfrm>
        </p:spPr>
        <p:txBody>
          <a:bodyPr/>
          <a:lstStyle/>
          <a:p>
            <a:pPr eaLnBrk="1" hangingPunct="1"/>
            <a:r>
              <a:rPr lang="en-GB" smtClean="0"/>
              <a:t>Food demand increase</a:t>
            </a:r>
          </a:p>
        </p:txBody>
      </p:sp>
      <p:pic>
        <p:nvPicPr>
          <p:cNvPr id="1536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96975"/>
            <a:ext cx="903605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611188" y="5013325"/>
            <a:ext cx="80851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a:t>Developing country demand for livestock products projected to increase greatly over the next 40 years as the wealth gap between developed and developing countries reduces.</a:t>
            </a:r>
          </a:p>
        </p:txBody>
      </p:sp>
      <p:sp>
        <p:nvSpPr>
          <p:cNvPr id="15366" name="Text Box 7"/>
          <p:cNvSpPr txBox="1">
            <a:spLocks noChangeArrowheads="1"/>
          </p:cNvSpPr>
          <p:nvPr/>
        </p:nvSpPr>
        <p:spPr bwMode="auto">
          <a:xfrm>
            <a:off x="6642100" y="6284913"/>
            <a:ext cx="2466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dirty="0">
                <a:solidFill>
                  <a:schemeClr val="accent2"/>
                </a:solidFill>
              </a:rPr>
              <a:t>Smith et al. (2010)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wheatstubble"/>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title"/>
          </p:nvPr>
        </p:nvSpPr>
        <p:spPr>
          <a:xfrm>
            <a:off x="611188" y="538163"/>
            <a:ext cx="7847012" cy="1235075"/>
          </a:xfrm>
        </p:spPr>
        <p:txBody>
          <a:bodyPr/>
          <a:lstStyle/>
          <a:p>
            <a:pPr eaLnBrk="1" hangingPunct="1"/>
            <a:r>
              <a:rPr lang="en-GB" sz="4000" smtClean="0"/>
              <a:t>Productivity challenges for agriculture to 2050</a:t>
            </a:r>
          </a:p>
        </p:txBody>
      </p:sp>
      <p:sp>
        <p:nvSpPr>
          <p:cNvPr id="18436" name="Rectangle 3"/>
          <p:cNvSpPr>
            <a:spLocks noGrp="1" noChangeArrowheads="1"/>
          </p:cNvSpPr>
          <p:nvPr>
            <p:ph type="body" idx="1"/>
          </p:nvPr>
        </p:nvSpPr>
        <p:spPr/>
        <p:txBody>
          <a:bodyPr/>
          <a:lstStyle/>
          <a:p>
            <a:pPr eaLnBrk="1" hangingPunct="1"/>
            <a:r>
              <a:rPr lang="en-GB" smtClean="0"/>
              <a:t>Need to increase per area productivity to avoid spreading agriculture on to other land (disastrous for GHG emissions, biodiversity and a range of other ecosystem services)</a:t>
            </a:r>
          </a:p>
          <a:p>
            <a:pPr eaLnBrk="1" hangingPunct="1"/>
            <a:r>
              <a:rPr lang="en-GB" smtClean="0"/>
              <a:t>Need to reduce inputs per unit product to minimise adverse environmental impacts</a:t>
            </a:r>
          </a:p>
          <a:p>
            <a:pPr eaLnBrk="1" hangingPunct="1"/>
            <a:r>
              <a:rPr lang="en-GB" smtClean="0"/>
              <a:t>Need to cope with future climate change</a:t>
            </a:r>
          </a:p>
        </p:txBody>
      </p:sp>
      <p:sp>
        <p:nvSpPr>
          <p:cNvPr id="5" name="Text Box 7"/>
          <p:cNvSpPr txBox="1">
            <a:spLocks noChangeArrowheads="1"/>
          </p:cNvSpPr>
          <p:nvPr/>
        </p:nvSpPr>
        <p:spPr bwMode="auto">
          <a:xfrm>
            <a:off x="7092280" y="6284912"/>
            <a:ext cx="18165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r>
              <a:rPr lang="en-GB" dirty="0">
                <a:solidFill>
                  <a:schemeClr val="accent2"/>
                </a:solidFill>
              </a:rPr>
              <a:t>Smith </a:t>
            </a:r>
            <a:r>
              <a:rPr lang="en-GB" dirty="0" smtClean="0">
                <a:solidFill>
                  <a:schemeClr val="accent2"/>
                </a:solidFill>
              </a:rPr>
              <a:t>(2013)</a:t>
            </a:r>
            <a:endParaRPr lang="en-GB" dirty="0">
              <a:solidFill>
                <a:schemeClr val="accent2"/>
              </a:solidFill>
            </a:endParaRP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3949</TotalTime>
  <Words>771</Words>
  <Application>Microsoft Office PowerPoint</Application>
  <PresentationFormat>On-screen Show (4:3)</PresentationFormat>
  <Paragraphs>132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What are the key issues around land use &amp; what are the trade-offs between food security and GHG mitigation objectives on the land?</vt:lpstr>
      <vt:lpstr>Food Security</vt:lpstr>
      <vt:lpstr>World hunger</vt:lpstr>
      <vt:lpstr>PowerPoint Presentation</vt:lpstr>
      <vt:lpstr>PowerPoint Presentation</vt:lpstr>
      <vt:lpstr>Population growth and dietary change</vt:lpstr>
      <vt:lpstr>PowerPoint Presentation</vt:lpstr>
      <vt:lpstr>Food demand increase</vt:lpstr>
      <vt:lpstr>Productivity challenges for agriculture to 2050</vt:lpstr>
      <vt:lpstr>Agricultural GHG mitigation – supply-side measures</vt:lpstr>
      <vt:lpstr>PowerPoint Presentation</vt:lpstr>
      <vt:lpstr>PowerPoint Presentation</vt:lpstr>
      <vt:lpstr>Effect of C price on implementation</vt:lpstr>
      <vt:lpstr>PowerPoint Presentation</vt:lpstr>
      <vt:lpstr>Agricultural GHG mitigation – demand-side measures</vt:lpstr>
      <vt:lpstr>Changed consumption patterns</vt:lpstr>
      <vt:lpstr>Mitigation potential from changing demand-side measures</vt:lpstr>
      <vt:lpstr>New estimates since IPCC AR4</vt:lpstr>
      <vt:lpstr>Conclusions</vt:lpstr>
      <vt:lpstr>Thank you for your attention</vt:lpstr>
    </vt:vector>
  </TitlesOfParts>
  <Company>University of Aberdeen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do global sectoral C budgets compare with regional bottom-up estimates?</dc:title>
  <dc:creator>soi449</dc:creator>
  <cp:lastModifiedBy>Ragne Low</cp:lastModifiedBy>
  <cp:revision>73</cp:revision>
  <dcterms:created xsi:type="dcterms:W3CDTF">2006-08-08T16:16:25Z</dcterms:created>
  <dcterms:modified xsi:type="dcterms:W3CDTF">2013-06-18T15:17:39Z</dcterms:modified>
</cp:coreProperties>
</file>